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865" r:id="rId1"/>
  </p:sldMasterIdLst>
  <p:notesMasterIdLst>
    <p:notesMasterId r:id="rId29"/>
  </p:notesMasterIdLst>
  <p:sldIdLst>
    <p:sldId id="257" r:id="rId2"/>
    <p:sldId id="258" r:id="rId3"/>
    <p:sldId id="315" r:id="rId4"/>
    <p:sldId id="261" r:id="rId5"/>
    <p:sldId id="302" r:id="rId6"/>
    <p:sldId id="319" r:id="rId7"/>
    <p:sldId id="267" r:id="rId8"/>
    <p:sldId id="303" r:id="rId9"/>
    <p:sldId id="287" r:id="rId10"/>
    <p:sldId id="288" r:id="rId11"/>
    <p:sldId id="289" r:id="rId12"/>
    <p:sldId id="294" r:id="rId13"/>
    <p:sldId id="295" r:id="rId14"/>
    <p:sldId id="292" r:id="rId15"/>
    <p:sldId id="293" r:id="rId16"/>
    <p:sldId id="306" r:id="rId17"/>
    <p:sldId id="307" r:id="rId18"/>
    <p:sldId id="320" r:id="rId19"/>
    <p:sldId id="308" r:id="rId20"/>
    <p:sldId id="309" r:id="rId21"/>
    <p:sldId id="301" r:id="rId22"/>
    <p:sldId id="299" r:id="rId23"/>
    <p:sldId id="318" r:id="rId24"/>
    <p:sldId id="313" r:id="rId25"/>
    <p:sldId id="298" r:id="rId26"/>
    <p:sldId id="297" r:id="rId27"/>
    <p:sldId id="305" r:id="rId28"/>
  </p:sldIdLst>
  <p:sldSz cx="12192000" cy="6858000"/>
  <p:notesSz cx="6858000" cy="9144000"/>
  <p:custDataLst>
    <p:tags r:id="rId30"/>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026" autoAdjust="0"/>
    <p:restoredTop sz="86483" autoAdjust="0"/>
  </p:normalViewPr>
  <p:slideViewPr>
    <p:cSldViewPr snapToGrid="0" showGuides="1">
      <p:cViewPr varScale="1">
        <p:scale>
          <a:sx n="89" d="100"/>
          <a:sy n="89" d="100"/>
        </p:scale>
        <p:origin x="312" y="82"/>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ags" Target="tags/tag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D9A9E8B-8668-4EE9-81CF-39121E276770}" type="datetimeFigureOut">
              <a:rPr lang="zh-CN" altLang="en-US" smtClean="0"/>
              <a:t>2025/1/9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3DABDA-89F0-4727-B28F-05A90B0069BB}" type="slidenum">
              <a:rPr lang="zh-CN" altLang="en-US" smtClean="0"/>
              <a:t>‹#›</a:t>
            </a:fld>
            <a:endParaRPr lang="zh-CN" altLang="en-US"/>
          </a:p>
        </p:txBody>
      </p:sp>
    </p:spTree>
    <p:extLst>
      <p:ext uri="{BB962C8B-B14F-4D97-AF65-F5344CB8AC3E}">
        <p14:creationId xmlns:p14="http://schemas.microsoft.com/office/powerpoint/2010/main" val="4698959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128403" y="945913"/>
            <a:ext cx="8637073" cy="2618554"/>
          </a:xfrm>
        </p:spPr>
        <p:txBody>
          <a:bodyPr bIns="0" anchor="b">
            <a:normAutofit/>
          </a:bodyPr>
          <a:lstStyle>
            <a:lvl1pPr algn="l">
              <a:defRPr sz="6600"/>
            </a:lvl1pPr>
          </a:lstStyle>
          <a:p>
            <a:r>
              <a:rPr lang="zh-CN" altLang="en-US"/>
              <a:t>单击此处编辑母版标题样式</a:t>
            </a:r>
            <a:endParaRPr lang="en-US" dirty="0"/>
          </a:p>
        </p:txBody>
      </p:sp>
      <p:sp>
        <p:nvSpPr>
          <p:cNvPr id="3" name="Subtitle 2"/>
          <p:cNvSpPr>
            <a:spLocks noGrp="1"/>
          </p:cNvSpPr>
          <p:nvPr>
            <p:ph type="subTitle" idx="1"/>
          </p:nvPr>
        </p:nvSpPr>
        <p:spPr>
          <a:xfrm>
            <a:off x="1128404" y="3564467"/>
            <a:ext cx="8637072" cy="1071095"/>
          </a:xfrm>
        </p:spPr>
        <p:txBody>
          <a:bodyPr tIns="91440" bIns="91440">
            <a:normAutofit/>
          </a:bodyPr>
          <a:lstStyle>
            <a:lvl1pPr marL="0" indent="0" algn="l">
              <a:buNone/>
              <a:defRPr sz="1800" b="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a:xfrm>
            <a:off x="1127124" y="329307"/>
            <a:ext cx="5943668" cy="309201"/>
          </a:xfrm>
        </p:spPr>
        <p:txBody>
          <a:bodyPr/>
          <a:lstStyle/>
          <a:p>
            <a:endParaRPr lang="en-US" dirty="0"/>
          </a:p>
        </p:txBody>
      </p:sp>
      <p:sp>
        <p:nvSpPr>
          <p:cNvPr id="6" name="Slide Number Placeholder 5"/>
          <p:cNvSpPr>
            <a:spLocks noGrp="1"/>
          </p:cNvSpPr>
          <p:nvPr>
            <p:ph type="sldNum" sz="quarter" idx="12"/>
          </p:nvPr>
        </p:nvSpPr>
        <p:spPr>
          <a:xfrm>
            <a:off x="9924392" y="134930"/>
            <a:ext cx="811019" cy="503578"/>
          </a:xfrm>
        </p:spPr>
        <p:txBody>
          <a:bodyPr/>
          <a:lstStyle/>
          <a:p>
            <a:fld id="{C8BB1146-E542-4D4E-B8E9-6919A11DDD48}" type="slidenum">
              <a:rPr lang="en-US" smtClean="0"/>
              <a:pPr/>
              <a:t>‹#›</a:t>
            </a:fld>
            <a:endParaRPr lang="en-US"/>
          </a:p>
        </p:txBody>
      </p:sp>
      <p:pic>
        <p:nvPicPr>
          <p:cNvPr id="16" name="Picture 15"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r="15828" b="36435"/>
          <a:stretch/>
        </p:blipFill>
        <p:spPr>
          <a:xfrm>
            <a:off x="1125460" y="643464"/>
            <a:ext cx="9610344" cy="155448"/>
          </a:xfrm>
          <a:prstGeom prst="rect">
            <a:avLst/>
          </a:prstGeom>
          <a:noFill/>
          <a:ln>
            <a:noFill/>
          </a:ln>
        </p:spPr>
      </p:pic>
    </p:spTree>
    <p:extLst>
      <p:ext uri="{BB962C8B-B14F-4D97-AF65-F5344CB8AC3E}">
        <p14:creationId xmlns:p14="http://schemas.microsoft.com/office/powerpoint/2010/main" val="11377679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8BB1146-E542-4D4E-B8E9-6919A11DDD48}" type="slidenum">
              <a:rPr lang="en-US" smtClean="0"/>
              <a:pPr/>
              <a:t>‹#›</a:t>
            </a:fld>
            <a:endParaRPr lang="en-US"/>
          </a:p>
        </p:txBody>
      </p:sp>
      <p:pic>
        <p:nvPicPr>
          <p:cNvPr id="15" name="Picture 14"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r="15828" b="36435"/>
          <a:stretch/>
        </p:blipFill>
        <p:spPr>
          <a:xfrm>
            <a:off x="1125460" y="643464"/>
            <a:ext cx="9610344" cy="155448"/>
          </a:xfrm>
          <a:prstGeom prst="rect">
            <a:avLst/>
          </a:prstGeom>
          <a:noFill/>
          <a:ln>
            <a:noFill/>
          </a:ln>
        </p:spPr>
      </p:pic>
    </p:spTree>
    <p:extLst>
      <p:ext uri="{BB962C8B-B14F-4D97-AF65-F5344CB8AC3E}">
        <p14:creationId xmlns:p14="http://schemas.microsoft.com/office/powerpoint/2010/main" val="38280065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24709" y="798973"/>
            <a:ext cx="1615742" cy="4659889"/>
          </a:xfrm>
        </p:spPr>
        <p:txBody>
          <a:bodyPr vert="eaVert"/>
          <a:lstStyle>
            <a:lvl1pPr algn="l">
              <a:defRPr/>
            </a:lvl1pPr>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1130270" y="798973"/>
            <a:ext cx="7828830" cy="4659889"/>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8BB1146-E542-4D4E-B8E9-6919A11DDD48}" type="slidenum">
              <a:rPr lang="en-US" smtClean="0"/>
              <a:pPr/>
              <a:t>‹#›</a:t>
            </a:fld>
            <a:endParaRPr lang="en-US"/>
          </a:p>
        </p:txBody>
      </p:sp>
      <p:pic>
        <p:nvPicPr>
          <p:cNvPr id="17" name="Picture 16"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r="59215" b="36435"/>
          <a:stretch/>
        </p:blipFill>
        <p:spPr>
          <a:xfrm rot="5400000">
            <a:off x="8642279" y="3046916"/>
            <a:ext cx="4663440" cy="155448"/>
          </a:xfrm>
          <a:prstGeom prst="rect">
            <a:avLst/>
          </a:prstGeom>
          <a:noFill/>
          <a:ln>
            <a:noFill/>
          </a:ln>
        </p:spPr>
      </p:pic>
    </p:spTree>
    <p:extLst>
      <p:ext uri="{BB962C8B-B14F-4D97-AF65-F5344CB8AC3E}">
        <p14:creationId xmlns:p14="http://schemas.microsoft.com/office/powerpoint/2010/main" val="201548390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
        <p:cNvGrpSpPr/>
        <p:nvPr/>
      </p:nvGrpSpPr>
      <p:grpSpPr>
        <a:xfrm>
          <a:off x="0" y="0"/>
          <a:ext cx="0" cy="0"/>
          <a:chOff x="0" y="0"/>
          <a:chExt cx="0" cy="0"/>
        </a:xfrm>
      </p:grpSpPr>
      <p:sp>
        <p:nvSpPr>
          <p:cNvPr id="5" name="Title 4"/>
          <p:cNvSpPr>
            <a:spLocks noGrp="1"/>
          </p:cNvSpPr>
          <p:nvPr>
            <p:ph type="ctrTitle" hasCustomPrompt="1"/>
          </p:nvPr>
        </p:nvSpPr>
        <p:spPr>
          <a:xfrm>
            <a:off x="5375047" y="1089025"/>
            <a:ext cx="6143853" cy="1897351"/>
          </a:xfrm>
          <a:prstGeom prst="rect">
            <a:avLst/>
          </a:prstGeom>
          <a:noFill/>
        </p:spPr>
        <p:txBody>
          <a:bodyPr wrap="square" anchor="b">
            <a:normAutofit/>
          </a:bodyPr>
          <a:lstStyle>
            <a:lvl1pPr algn="l">
              <a:lnSpc>
                <a:spcPct val="100000"/>
              </a:lnSpc>
              <a:defRPr sz="4400">
                <a:ln w="19050">
                  <a:noFill/>
                </a:ln>
                <a:solidFill>
                  <a:schemeClr val="tx1"/>
                </a:solidFill>
              </a:defRPr>
            </a:lvl1pPr>
          </a:lstStyle>
          <a:p>
            <a:pPr lvl="0"/>
            <a:r>
              <a:rPr lang="en-US"/>
              <a:t>Click to add title</a:t>
            </a:r>
          </a:p>
        </p:txBody>
      </p:sp>
      <p:sp>
        <p:nvSpPr>
          <p:cNvPr id="9" name="Subtitle 8"/>
          <p:cNvSpPr>
            <a:spLocks noGrp="1"/>
          </p:cNvSpPr>
          <p:nvPr>
            <p:ph type="subTitle" sz="quarter" idx="1" hasCustomPrompt="1"/>
          </p:nvPr>
        </p:nvSpPr>
        <p:spPr>
          <a:xfrm>
            <a:off x="5375047" y="3365218"/>
            <a:ext cx="5757410" cy="658989"/>
          </a:xfrm>
          <a:prstGeom prst="roundRect">
            <a:avLst>
              <a:gd name="adj" fmla="val 0"/>
            </a:avLst>
          </a:prstGeom>
          <a:noFill/>
          <a:ln>
            <a:noFill/>
          </a:ln>
        </p:spPr>
        <p:txBody>
          <a:bodyPr vert="horz" wrap="square" lIns="91440" tIns="45720" rIns="91440" bIns="45720" rtlCol="0" anchor="t" anchorCtr="0">
            <a:normAutofit/>
          </a:bodyPr>
          <a:lstStyle>
            <a:lvl1pPr marL="0" indent="0" algn="l">
              <a:lnSpc>
                <a:spcPct val="100000"/>
              </a:lnSpc>
              <a:buNone/>
              <a:defRPr lang="en-US" sz="2400" dirty="0">
                <a:solidFill>
                  <a:schemeClr val="tx1"/>
                </a:solidFill>
                <a:latin typeface="+mj-lt"/>
              </a:defRPr>
            </a:lvl1pPr>
          </a:lstStyle>
          <a:p>
            <a:pPr lvl="0"/>
            <a:r>
              <a:rPr lang="en-US"/>
              <a:t>Click to add subtitle</a:t>
            </a:r>
          </a:p>
        </p:txBody>
      </p:sp>
      <p:sp>
        <p:nvSpPr>
          <p:cNvPr id="4" name="Text Placeholder 3"/>
          <p:cNvSpPr>
            <a:spLocks noGrp="1"/>
          </p:cNvSpPr>
          <p:nvPr>
            <p:ph type="body" sz="quarter" idx="13" hasCustomPrompt="1"/>
          </p:nvPr>
        </p:nvSpPr>
        <p:spPr>
          <a:xfrm>
            <a:off x="8507596" y="5688524"/>
            <a:ext cx="1713241" cy="445576"/>
          </a:xfrm>
          <a:prstGeom prst="roundRect">
            <a:avLst>
              <a:gd name="adj" fmla="val 0"/>
            </a:avLst>
          </a:prstGeom>
          <a:noFill/>
          <a:ln>
            <a:noFill/>
          </a:ln>
        </p:spPr>
        <p:txBody>
          <a:bodyPr wrap="square" lIns="90000" anchor="ctr">
            <a:normAutofit/>
          </a:bodyPr>
          <a:lstStyle>
            <a:lvl1pPr marL="0" indent="0" algn="l">
              <a:lnSpc>
                <a:spcPct val="100000"/>
              </a:lnSpc>
              <a:buNone/>
              <a:defRPr sz="1200">
                <a:solidFill>
                  <a:schemeClr val="tx1"/>
                </a:solidFill>
              </a:defRPr>
            </a:lvl1pPr>
          </a:lstStyle>
          <a:p>
            <a:pPr lvl="0"/>
            <a:r>
              <a:rPr lang="en-US"/>
              <a:t>Presenter name</a:t>
            </a:r>
          </a:p>
        </p:txBody>
      </p:sp>
      <p:sp>
        <p:nvSpPr>
          <p:cNvPr id="7" name="Text Placeholder 6"/>
          <p:cNvSpPr>
            <a:spLocks noGrp="1"/>
          </p:cNvSpPr>
          <p:nvPr>
            <p:ph type="body" sz="quarter" idx="14" hasCustomPrompt="1"/>
          </p:nvPr>
        </p:nvSpPr>
        <p:spPr>
          <a:xfrm>
            <a:off x="6221597" y="5688524"/>
            <a:ext cx="1713241" cy="445576"/>
          </a:xfrm>
          <a:prstGeom prst="roundRect">
            <a:avLst>
              <a:gd name="adj" fmla="val 0"/>
            </a:avLst>
          </a:prstGeom>
          <a:noFill/>
          <a:ln>
            <a:noFill/>
          </a:ln>
        </p:spPr>
        <p:txBody>
          <a:bodyPr wrap="none" anchor="ctr">
            <a:normAutofit/>
          </a:bodyPr>
          <a:lstStyle>
            <a:lvl1pPr marL="0" indent="0" algn="l">
              <a:lnSpc>
                <a:spcPct val="100000"/>
              </a:lnSpc>
              <a:buNone/>
              <a:defRPr sz="1200">
                <a:solidFill>
                  <a:schemeClr val="tx1"/>
                </a:solidFill>
              </a:defRPr>
            </a:lvl1pPr>
          </a:lstStyle>
          <a:p>
            <a:pPr lvl="0"/>
            <a:r>
              <a:rPr lang="en-US"/>
              <a:t>www.officeplus.cn</a:t>
            </a:r>
          </a:p>
        </p:txBody>
      </p:sp>
    </p:spTree>
    <p:extLst>
      <p:ext uri="{BB962C8B-B14F-4D97-AF65-F5344CB8AC3E}">
        <p14:creationId xmlns:p14="http://schemas.microsoft.com/office/powerpoint/2010/main" val="4180763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ncho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lvl1pPr>
              <a:defRPr sz="1200"/>
            </a:lvl1pPr>
          </a:lstStyle>
          <a:p>
            <a:endParaRPr lang="en-US"/>
          </a:p>
        </p:txBody>
      </p:sp>
      <p:sp>
        <p:nvSpPr>
          <p:cNvPr id="5" name="Footer Placeholder 4"/>
          <p:cNvSpPr>
            <a:spLocks noGrp="1"/>
          </p:cNvSpPr>
          <p:nvPr>
            <p:ph type="ftr" sz="quarter" idx="11"/>
          </p:nvPr>
        </p:nvSpPr>
        <p:spPr/>
        <p:txBody>
          <a:bodyPr/>
          <a:lstStyle>
            <a:lvl1pPr>
              <a:defRPr sz="1200"/>
            </a:lvl1pPr>
          </a:lstStyle>
          <a:p>
            <a:endParaRPr lang="en-US" dirty="0"/>
          </a:p>
        </p:txBody>
      </p:sp>
      <p:sp>
        <p:nvSpPr>
          <p:cNvPr id="6" name="Slide Number Placeholder 5"/>
          <p:cNvSpPr>
            <a:spLocks noGrp="1"/>
          </p:cNvSpPr>
          <p:nvPr>
            <p:ph type="sldNum" sz="quarter" idx="12"/>
          </p:nvPr>
        </p:nvSpPr>
        <p:spPr/>
        <p:txBody>
          <a:bodyPr/>
          <a:lstStyle/>
          <a:p>
            <a:fld id="{C8BB1146-E542-4D4E-B8E9-6919A11DDD48}" type="slidenum">
              <a:rPr lang="en-US" smtClean="0"/>
              <a:pPr/>
              <a:t>‹#›</a:t>
            </a:fld>
            <a:endParaRPr lang="en-US"/>
          </a:p>
        </p:txBody>
      </p:sp>
      <p:pic>
        <p:nvPicPr>
          <p:cNvPr id="24" name="Picture 23"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r="15828" b="36435"/>
          <a:stretch/>
        </p:blipFill>
        <p:spPr>
          <a:xfrm>
            <a:off x="1125460" y="643464"/>
            <a:ext cx="9610344" cy="155448"/>
          </a:xfrm>
          <a:prstGeom prst="rect">
            <a:avLst/>
          </a:prstGeom>
          <a:noFill/>
          <a:ln>
            <a:noFill/>
          </a:ln>
        </p:spPr>
      </p:pic>
    </p:spTree>
    <p:extLst>
      <p:ext uri="{BB962C8B-B14F-4D97-AF65-F5344CB8AC3E}">
        <p14:creationId xmlns:p14="http://schemas.microsoft.com/office/powerpoint/2010/main" val="5811076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1129167" y="1756129"/>
            <a:ext cx="8619060" cy="2050065"/>
          </a:xfrm>
        </p:spPr>
        <p:txBody>
          <a:bodyPr anchor="b">
            <a:normAutofit/>
          </a:bodyPr>
          <a:lstStyle>
            <a:lvl1pPr algn="l">
              <a:defRPr sz="3600"/>
            </a:lvl1pPr>
          </a:lstStyle>
          <a:p>
            <a:r>
              <a:rPr lang="zh-CN" altLang="en-US"/>
              <a:t>单击此处编辑母版标题样式</a:t>
            </a:r>
            <a:endParaRPr lang="en-US" dirty="0"/>
          </a:p>
        </p:txBody>
      </p:sp>
      <p:sp>
        <p:nvSpPr>
          <p:cNvPr id="3" name="Text Placeholder 2"/>
          <p:cNvSpPr>
            <a:spLocks noGrp="1"/>
          </p:cNvSpPr>
          <p:nvPr>
            <p:ph type="body" idx="1" hasCustomPrompt="1"/>
          </p:nvPr>
        </p:nvSpPr>
        <p:spPr>
          <a:xfrm>
            <a:off x="1129166" y="3806195"/>
            <a:ext cx="8619060"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8BB1146-E542-4D4E-B8E9-6919A11DDD48}" type="slidenum">
              <a:rPr lang="en-US" smtClean="0"/>
              <a:pPr/>
              <a:t>‹#›</a:t>
            </a:fld>
            <a:endParaRPr lang="en-US"/>
          </a:p>
        </p:txBody>
      </p:sp>
      <p:pic>
        <p:nvPicPr>
          <p:cNvPr id="16" name="Picture 15"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r="15828" b="36435"/>
          <a:stretch/>
        </p:blipFill>
        <p:spPr>
          <a:xfrm>
            <a:off x="1125460" y="643464"/>
            <a:ext cx="9610344" cy="155448"/>
          </a:xfrm>
          <a:prstGeom prst="rect">
            <a:avLst/>
          </a:prstGeom>
          <a:noFill/>
          <a:ln>
            <a:noFill/>
          </a:ln>
        </p:spPr>
      </p:pic>
    </p:spTree>
    <p:extLst>
      <p:ext uri="{BB962C8B-B14F-4D97-AF65-F5344CB8AC3E}">
        <p14:creationId xmlns:p14="http://schemas.microsoft.com/office/powerpoint/2010/main" val="39017010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a:xfrm>
            <a:off x="1131052" y="958037"/>
            <a:ext cx="9605635" cy="1059305"/>
          </a:xfrm>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1129166" y="2165621"/>
            <a:ext cx="4645152" cy="329385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6095606" y="2171769"/>
            <a:ext cx="4645152" cy="328709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8BB1146-E542-4D4E-B8E9-6919A11DDD48}" type="slidenum">
              <a:rPr lang="en-US" smtClean="0"/>
              <a:pPr/>
              <a:t>‹#›</a:t>
            </a:fld>
            <a:endParaRPr lang="en-US"/>
          </a:p>
        </p:txBody>
      </p:sp>
      <p:pic>
        <p:nvPicPr>
          <p:cNvPr id="16" name="Picture 15"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r="15828" b="36435"/>
          <a:stretch/>
        </p:blipFill>
        <p:spPr>
          <a:xfrm>
            <a:off x="1125460" y="643464"/>
            <a:ext cx="9610344" cy="155448"/>
          </a:xfrm>
          <a:prstGeom prst="rect">
            <a:avLst/>
          </a:prstGeom>
          <a:noFill/>
          <a:ln>
            <a:noFill/>
          </a:ln>
        </p:spPr>
      </p:pic>
    </p:spTree>
    <p:extLst>
      <p:ext uri="{BB962C8B-B14F-4D97-AF65-F5344CB8AC3E}">
        <p14:creationId xmlns:p14="http://schemas.microsoft.com/office/powerpoint/2010/main" val="3868262015"/>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1129166" y="953336"/>
            <a:ext cx="9607661" cy="1056319"/>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1129166" y="2169727"/>
            <a:ext cx="4645152" cy="801943"/>
          </a:xfrm>
        </p:spPr>
        <p:txBody>
          <a:bodyPr anchor="b">
            <a:normAutofit/>
          </a:bodyPr>
          <a:lstStyle>
            <a:lvl1pPr marL="0" indent="0">
              <a:lnSpc>
                <a:spcPct val="100000"/>
              </a:lnSpc>
              <a:buNone/>
              <a:defRPr sz="2800" b="0" cap="none"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1129166" y="2974448"/>
            <a:ext cx="4645152" cy="249387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6094337" y="2173181"/>
            <a:ext cx="4645152" cy="802237"/>
          </a:xfrm>
        </p:spPr>
        <p:txBody>
          <a:bodyPr anchor="b">
            <a:normAutofit/>
          </a:bodyPr>
          <a:lstStyle>
            <a:lvl1pPr marL="0" indent="0">
              <a:lnSpc>
                <a:spcPct val="100000"/>
              </a:lnSpc>
              <a:buNone/>
              <a:defRPr sz="2800" b="0" cap="none"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6094337" y="2971669"/>
            <a:ext cx="4645152" cy="248719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C8BB1146-E542-4D4E-B8E9-6919A11DDD48}" type="slidenum">
              <a:rPr lang="en-US" smtClean="0"/>
              <a:pPr/>
              <a:t>‹#›</a:t>
            </a:fld>
            <a:endParaRPr lang="en-US"/>
          </a:p>
        </p:txBody>
      </p:sp>
      <p:pic>
        <p:nvPicPr>
          <p:cNvPr id="18" name="Picture 17"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r="15828" b="36435"/>
          <a:stretch/>
        </p:blipFill>
        <p:spPr>
          <a:xfrm>
            <a:off x="1125460" y="643464"/>
            <a:ext cx="9610344" cy="155448"/>
          </a:xfrm>
          <a:prstGeom prst="rect">
            <a:avLst/>
          </a:prstGeom>
          <a:noFill/>
          <a:ln>
            <a:noFill/>
          </a:ln>
        </p:spPr>
      </p:pic>
    </p:spTree>
    <p:extLst>
      <p:ext uri="{BB962C8B-B14F-4D97-AF65-F5344CB8AC3E}">
        <p14:creationId xmlns:p14="http://schemas.microsoft.com/office/powerpoint/2010/main" val="2047644151"/>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C8BB1146-E542-4D4E-B8E9-6919A11DDD48}" type="slidenum">
              <a:rPr lang="en-US" smtClean="0"/>
              <a:pPr/>
              <a:t>‹#›</a:t>
            </a:fld>
            <a:endParaRPr lang="en-US"/>
          </a:p>
        </p:txBody>
      </p:sp>
      <p:pic>
        <p:nvPicPr>
          <p:cNvPr id="14" name="Picture 13"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r="15828" b="36435"/>
          <a:stretch/>
        </p:blipFill>
        <p:spPr>
          <a:xfrm>
            <a:off x="1125460" y="643464"/>
            <a:ext cx="9610344" cy="155448"/>
          </a:xfrm>
          <a:prstGeom prst="rect">
            <a:avLst/>
          </a:prstGeom>
          <a:noFill/>
          <a:ln>
            <a:noFill/>
          </a:ln>
        </p:spPr>
      </p:pic>
    </p:spTree>
    <p:extLst>
      <p:ext uri="{BB962C8B-B14F-4D97-AF65-F5344CB8AC3E}">
        <p14:creationId xmlns:p14="http://schemas.microsoft.com/office/powerpoint/2010/main" val="8836483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C8BB1146-E542-4D4E-B8E9-6919A11DDD48}" type="slidenum">
              <a:rPr lang="en-US" smtClean="0"/>
              <a:pPr/>
              <a:t>‹#›</a:t>
            </a:fld>
            <a:endParaRPr lang="en-US"/>
          </a:p>
        </p:txBody>
      </p:sp>
    </p:spTree>
    <p:extLst>
      <p:ext uri="{BB962C8B-B14F-4D97-AF65-F5344CB8AC3E}">
        <p14:creationId xmlns:p14="http://schemas.microsoft.com/office/powerpoint/2010/main" val="12913053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1124291" y="952578"/>
            <a:ext cx="3275013" cy="2322176"/>
          </a:xfrm>
        </p:spPr>
        <p:txBody>
          <a:bodyPr anchor="b">
            <a:normAutofit/>
          </a:bodyPr>
          <a:lstStyle>
            <a:lvl1pPr algn="l">
              <a:defRPr sz="2400"/>
            </a:lvl1pPr>
          </a:lstStyle>
          <a:p>
            <a:r>
              <a:rPr lang="zh-CN" altLang="en-US"/>
              <a:t>单击此处编辑母版标题样式</a:t>
            </a:r>
            <a:endParaRPr lang="en-US" dirty="0"/>
          </a:p>
        </p:txBody>
      </p:sp>
      <p:sp>
        <p:nvSpPr>
          <p:cNvPr id="3" name="Content Placeholder 2"/>
          <p:cNvSpPr>
            <a:spLocks noGrp="1"/>
          </p:cNvSpPr>
          <p:nvPr>
            <p:ph idx="1"/>
          </p:nvPr>
        </p:nvSpPr>
        <p:spPr>
          <a:xfrm>
            <a:off x="4723334" y="952578"/>
            <a:ext cx="6012470" cy="4505221"/>
          </a:xfrm>
        </p:spPr>
        <p:txBody>
          <a:bodyPr anchor="ct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1124291" y="3274754"/>
            <a:ext cx="3275013" cy="2178918"/>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8BB1146-E542-4D4E-B8E9-6919A11DDD48}" type="slidenum">
              <a:rPr lang="en-US" smtClean="0"/>
              <a:pPr/>
              <a:t>‹#›</a:t>
            </a:fld>
            <a:endParaRPr lang="en-US"/>
          </a:p>
        </p:txBody>
      </p:sp>
      <p:pic>
        <p:nvPicPr>
          <p:cNvPr id="16" name="Picture 15"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r="15828" b="36435"/>
          <a:stretch/>
        </p:blipFill>
        <p:spPr>
          <a:xfrm>
            <a:off x="1125460" y="643464"/>
            <a:ext cx="9610344" cy="155448"/>
          </a:xfrm>
          <a:prstGeom prst="rect">
            <a:avLst/>
          </a:prstGeom>
          <a:noFill/>
          <a:ln>
            <a:noFill/>
          </a:ln>
        </p:spPr>
      </p:pic>
    </p:spTree>
    <p:extLst>
      <p:ext uri="{BB962C8B-B14F-4D97-AF65-F5344CB8AC3E}">
        <p14:creationId xmlns:p14="http://schemas.microsoft.com/office/powerpoint/2010/main" val="379215326"/>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a:xfrm>
              <a:off x="7477387" y="482170"/>
              <a:ext cx="4074533" cy="5149101"/>
            </a:xfrm>
            <a:prstGeom prst="rect">
              <a:avLst/>
            </a:prstGeom>
            <a:gradFill>
              <a:gsLst>
                <a:gs pos="0">
                  <a:schemeClr val="tx1">
                    <a:lumMod val="85000"/>
                    <a:lumOff val="15000"/>
                  </a:schemeClr>
                </a:gs>
                <a:gs pos="100000">
                  <a:schemeClr val="tx1">
                    <a:lumMod val="95000"/>
                    <a:lumOff val="5000"/>
                  </a:schemeClr>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14300" prst="artDeco"/>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129124" y="1129513"/>
            <a:ext cx="5854872" cy="1924208"/>
          </a:xfrm>
        </p:spPr>
        <p:txBody>
          <a:bodyPr anchor="b">
            <a:normAutofit/>
          </a:bodyPr>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1128247" y="3053721"/>
            <a:ext cx="5846486" cy="2096013"/>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a:xfrm>
            <a:off x="1125300" y="5469856"/>
            <a:ext cx="5849605" cy="320123"/>
          </a:xfrm>
        </p:spPr>
        <p:txBody>
          <a:bodyPr/>
          <a:lstStyle>
            <a:lvl1pPr algn="l">
              <a:defRPr/>
            </a:lvl1pPr>
          </a:lstStyle>
          <a:p>
            <a:endParaRPr lang="en-US"/>
          </a:p>
        </p:txBody>
      </p:sp>
      <p:sp>
        <p:nvSpPr>
          <p:cNvPr id="6" name="Footer Placeholder 5"/>
          <p:cNvSpPr>
            <a:spLocks noGrp="1"/>
          </p:cNvSpPr>
          <p:nvPr>
            <p:ph type="ftr" sz="quarter" idx="11"/>
          </p:nvPr>
        </p:nvSpPr>
        <p:spPr>
          <a:xfrm>
            <a:off x="1125300" y="318640"/>
            <a:ext cx="4877818" cy="320931"/>
          </a:xfrm>
        </p:spPr>
        <p:txBody>
          <a:bodyPr/>
          <a:lstStyle/>
          <a:p>
            <a:endParaRPr lang="en-US" dirty="0"/>
          </a:p>
        </p:txBody>
      </p:sp>
      <p:sp>
        <p:nvSpPr>
          <p:cNvPr id="7" name="Slide Number Placeholder 6"/>
          <p:cNvSpPr>
            <a:spLocks noGrp="1"/>
          </p:cNvSpPr>
          <p:nvPr>
            <p:ph type="sldNum" sz="quarter" idx="12"/>
          </p:nvPr>
        </p:nvSpPr>
        <p:spPr>
          <a:xfrm>
            <a:off x="6176794" y="137408"/>
            <a:ext cx="811019" cy="503578"/>
          </a:xfrm>
        </p:spPr>
        <p:txBody>
          <a:bodyPr/>
          <a:lstStyle/>
          <a:p>
            <a:fld id="{C8BB1146-E542-4D4E-B8E9-6919A11DDD48}" type="slidenum">
              <a:rPr lang="en-US" smtClean="0"/>
              <a:pPr/>
              <a:t>‹#›</a:t>
            </a:fld>
            <a:endParaRPr lang="en-US"/>
          </a:p>
        </p:txBody>
      </p:sp>
      <p:pic>
        <p:nvPicPr>
          <p:cNvPr id="22" name="Picture 21"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6" t="474" r="48549" b="36564"/>
          <a:stretch/>
        </p:blipFill>
        <p:spPr>
          <a:xfrm>
            <a:off x="1125460" y="643464"/>
            <a:ext cx="5879592" cy="155448"/>
          </a:xfrm>
          <a:prstGeom prst="rect">
            <a:avLst/>
          </a:prstGeom>
          <a:noFill/>
          <a:ln>
            <a:noFill/>
          </a:ln>
        </p:spPr>
      </p:pic>
    </p:spTree>
    <p:extLst>
      <p:ext uri="{BB962C8B-B14F-4D97-AF65-F5344CB8AC3E}">
        <p14:creationId xmlns:p14="http://schemas.microsoft.com/office/powerpoint/2010/main" val="19785722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12" name="Picture 11"/>
          <p:cNvPicPr>
            <a:picLocks noChangeAspect="1"/>
          </p:cNvPicPr>
          <p:nvPr/>
        </p:nvPicPr>
        <p:blipFill rotWithShape="1">
          <a:blip r:embed="rId14">
            <a:extLst>
              <a:ext uri="{28A0092B-C50C-407E-A947-70E740481C1C}">
                <a14:useLocalDpi xmlns:a14="http://schemas.microsoft.com/office/drawing/2010/main" val="0"/>
              </a:ext>
            </a:extLst>
          </a:blip>
          <a:srcRect t="1538" b="-1538"/>
          <a:stretch/>
        </p:blipFill>
        <p:spPr>
          <a:xfrm>
            <a:off x="0" y="6119336"/>
            <a:ext cx="12192000" cy="742950"/>
          </a:xfrm>
          <a:prstGeom prst="rect">
            <a:avLst/>
          </a:prstGeom>
        </p:spPr>
      </p:pic>
      <p:sp>
        <p:nvSpPr>
          <p:cNvPr id="13" name="Rectangle 12"/>
          <p:cNvSpPr/>
          <p:nvPr/>
        </p:nvSpPr>
        <p:spPr>
          <a:xfrm>
            <a:off x="0" y="468769"/>
            <a:ext cx="12192000" cy="5647024"/>
          </a:xfrm>
          <a:prstGeom prst="rect">
            <a:avLst/>
          </a:prstGeom>
          <a:gradFill flip="none" rotWithShape="1">
            <a:gsLst>
              <a:gs pos="0">
                <a:schemeClr val="bg2">
                  <a:alpha val="0"/>
                  <a:lumMod val="100000"/>
                </a:schemeClr>
              </a:gs>
              <a:gs pos="100000">
                <a:schemeClr val="bg2">
                  <a:lumMod val="95000"/>
                  <a:lumOff val="5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4" name="Straight Connector 13"/>
          <p:cNvCxnSpPr/>
          <p:nvPr/>
        </p:nvCxnSpPr>
        <p:spPr>
          <a:xfrm>
            <a:off x="0" y="6121269"/>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
        <p:nvSpPr>
          <p:cNvPr id="2" name="Title Placeholder 1"/>
          <p:cNvSpPr>
            <a:spLocks noGrp="1"/>
          </p:cNvSpPr>
          <p:nvPr>
            <p:ph type="title"/>
          </p:nvPr>
        </p:nvSpPr>
        <p:spPr>
          <a:xfrm>
            <a:off x="1130270" y="953324"/>
            <a:ext cx="9603275" cy="1049235"/>
          </a:xfrm>
          <a:prstGeom prst="rect">
            <a:avLst/>
          </a:prstGeom>
        </p:spPr>
        <p:txBody>
          <a:bodyPr vert="horz" lIns="91440" tIns="45720" rIns="91440" bIns="45720" rtlCol="0" anchor="t">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1130270" y="2171769"/>
            <a:ext cx="9603275" cy="3294576"/>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7232830" y="330370"/>
            <a:ext cx="2515396" cy="309201"/>
          </a:xfrm>
          <a:prstGeom prst="rect">
            <a:avLst/>
          </a:prstGeom>
        </p:spPr>
        <p:txBody>
          <a:bodyPr vert="horz" lIns="91440" tIns="45720" rIns="91440" bIns="45720" rtlCol="0" anchor="ctr"/>
          <a:lstStyle>
            <a:lvl1pPr algn="r">
              <a:defRPr sz="10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1130270"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9918076" y="137408"/>
            <a:ext cx="811019" cy="503578"/>
          </a:xfrm>
          <a:prstGeom prst="rect">
            <a:avLst/>
          </a:prstGeom>
        </p:spPr>
        <p:txBody>
          <a:bodyPr vert="horz" lIns="91440" tIns="45720" rIns="91440" bIns="45720" rtlCol="0" anchor="t"/>
          <a:lstStyle>
            <a:lvl1pPr algn="r">
              <a:defRPr sz="2800">
                <a:solidFill>
                  <a:schemeClr val="accent1"/>
                </a:solidFill>
              </a:defRPr>
            </a:lvl1pPr>
          </a:lstStyle>
          <a:p>
            <a:fld id="{C8BB1146-E542-4D4E-B8E9-6919A11DDD48}" type="slidenum">
              <a:rPr lang="en-US" smtClean="0"/>
              <a:pPr/>
              <a:t>‹#›</a:t>
            </a:fld>
            <a:endParaRPr lang="en-US"/>
          </a:p>
        </p:txBody>
      </p:sp>
    </p:spTree>
    <p:extLst>
      <p:ext uri="{BB962C8B-B14F-4D97-AF65-F5344CB8AC3E}">
        <p14:creationId xmlns:p14="http://schemas.microsoft.com/office/powerpoint/2010/main" val="2987071802"/>
      </p:ext>
    </p:extLst>
  </p:cSld>
  <p:clrMap bg1="lt1" tx1="dk1" bg2="lt2" tx2="dk2" accent1="accent1" accent2="accent2" accent3="accent3" accent4="accent4" accent5="accent5" accent6="accent6" hlink="hlink" folHlink="folHlink"/>
  <p:sldLayoutIdLst>
    <p:sldLayoutId id="2147483866" r:id="rId1"/>
    <p:sldLayoutId id="2147483867" r:id="rId2"/>
    <p:sldLayoutId id="2147483868" r:id="rId3"/>
    <p:sldLayoutId id="2147483869" r:id="rId4"/>
    <p:sldLayoutId id="2147483870" r:id="rId5"/>
    <p:sldLayoutId id="2147483871" r:id="rId6"/>
    <p:sldLayoutId id="2147483872" r:id="rId7"/>
    <p:sldLayoutId id="2147483873" r:id="rId8"/>
    <p:sldLayoutId id="2147483874" r:id="rId9"/>
    <p:sldLayoutId id="2147483875" r:id="rId10"/>
    <p:sldLayoutId id="2147483876" r:id="rId11"/>
    <p:sldLayoutId id="2147483877" r:id="rId12"/>
  </p:sldLayoutIdLst>
  <p:hf hdr="0" ftr="0" dt="0"/>
  <p:txStyles>
    <p:titleStyle>
      <a:lvl1pPr algn="l" defTabSz="914400" rtl="0" eaLnBrk="1" latinLnBrk="0" hangingPunct="1">
        <a:lnSpc>
          <a:spcPct val="90000"/>
        </a:lnSpc>
        <a:spcBef>
          <a:spcPct val="0"/>
        </a:spcBef>
        <a:buNone/>
        <a:defRPr sz="3200" b="0" i="0" kern="1200" cap="none">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tags" Target="../tags/tag2.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6.xml"/><Relationship Id="rId5" Type="http://schemas.openxmlformats.org/officeDocument/2006/relationships/image" Target="../media/image21.png"/><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3.xml"/></Relationships>
</file>

<file path=ppt/slides/_rels/slide2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Layout" Target="../slideLayouts/slideLayout6.xml"/><Relationship Id="rId1" Type="http://schemas.openxmlformats.org/officeDocument/2006/relationships/tags" Target="../tags/tag4.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6.xml"/><Relationship Id="rId1" Type="http://schemas.openxmlformats.org/officeDocument/2006/relationships/tags" Target="../tags/tag5.xml"/><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6.xml"/><Relationship Id="rId1" Type="http://schemas.openxmlformats.org/officeDocument/2006/relationships/tags" Target="../tags/tag6.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1690778" y="1063146"/>
            <a:ext cx="9629715" cy="1897351"/>
          </a:xfrm>
        </p:spPr>
        <p:txBody>
          <a:bodyPr wrap="square">
            <a:normAutofit fontScale="90000"/>
          </a:bodyPr>
          <a:lstStyle/>
          <a:p>
            <a:r>
              <a:rPr lang="zh-CN" altLang="en-US" sz="6000" b="1" dirty="0"/>
              <a:t>人类行为识别的领域泛化研究</a:t>
            </a:r>
          </a:p>
        </p:txBody>
      </p:sp>
      <p:sp>
        <p:nvSpPr>
          <p:cNvPr id="4" name="Text Placeholder 3"/>
          <p:cNvSpPr>
            <a:spLocks noGrp="1"/>
          </p:cNvSpPr>
          <p:nvPr>
            <p:ph type="body" sz="quarter" idx="13"/>
          </p:nvPr>
        </p:nvSpPr>
        <p:spPr>
          <a:xfrm>
            <a:off x="7412854" y="3721203"/>
            <a:ext cx="4287915" cy="1363692"/>
          </a:xfrm>
        </p:spPr>
        <p:txBody>
          <a:bodyPr wrap="square">
            <a:normAutofit/>
          </a:bodyPr>
          <a:lstStyle/>
          <a:p>
            <a:pPr lvl="0"/>
            <a:r>
              <a:rPr lang="zh-CN" altLang="en-US" sz="3200" dirty="0"/>
              <a:t>学生：张灵顿</a:t>
            </a:r>
            <a:endParaRPr lang="en-US" altLang="zh-CN" sz="3200" dirty="0"/>
          </a:p>
          <a:p>
            <a:pPr lvl="0"/>
            <a:r>
              <a:rPr lang="zh-CN" altLang="en-US" sz="3200" dirty="0"/>
              <a:t>指导老师：潘建国教授</a:t>
            </a:r>
            <a:endParaRPr lang="en-US" sz="3200" dirty="0"/>
          </a:p>
        </p:txBody>
      </p:sp>
    </p:spTree>
    <p:custDataLst>
      <p:tags r:id="rId1"/>
    </p:custDataLst>
    <p:extLst>
      <p:ext uri="{BB962C8B-B14F-4D97-AF65-F5344CB8AC3E}">
        <p14:creationId xmlns:p14="http://schemas.microsoft.com/office/powerpoint/2010/main" val="42695942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6CDBC9-1FB4-FB53-DBC8-B34480613DDD}"/>
            </a:ext>
          </a:extLst>
        </p:cNvPr>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7AD27790-CDED-3EDF-B0EB-537682C412DD}"/>
              </a:ext>
            </a:extLst>
          </p:cNvPr>
          <p:cNvSpPr>
            <a:spLocks noGrp="1"/>
          </p:cNvSpPr>
          <p:nvPr>
            <p:ph type="sldNum" sz="quarter" idx="12"/>
          </p:nvPr>
        </p:nvSpPr>
        <p:spPr/>
        <p:txBody>
          <a:bodyPr/>
          <a:lstStyle/>
          <a:p>
            <a:fld id="{C8BB1146-E542-4D4E-B8E9-6919A11DDD48}" type="slidenum">
              <a:rPr lang="en-US" smtClean="0"/>
              <a:pPr/>
              <a:t>10</a:t>
            </a:fld>
            <a:endParaRPr lang="en-US"/>
          </a:p>
        </p:txBody>
      </p:sp>
      <p:pic>
        <p:nvPicPr>
          <p:cNvPr id="2058" name="Picture 10">
            <a:extLst>
              <a:ext uri="{FF2B5EF4-FFF2-40B4-BE49-F238E27FC236}">
                <a16:creationId xmlns:a16="http://schemas.microsoft.com/office/drawing/2014/main" id="{F9C51A24-368E-B08F-6539-676F11F8F2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9882" y="790479"/>
            <a:ext cx="7706484" cy="5512668"/>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a:extLst>
              <a:ext uri="{FF2B5EF4-FFF2-40B4-BE49-F238E27FC236}">
                <a16:creationId xmlns:a16="http://schemas.microsoft.com/office/drawing/2014/main" id="{AB989581-6BD3-BA8B-7E54-85C83F1FF7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95099" y="1086116"/>
            <a:ext cx="1556967" cy="1317434"/>
          </a:xfrm>
          <a:prstGeom prst="rect">
            <a:avLst/>
          </a:prstGeom>
          <a:noFill/>
          <a:extLst>
            <a:ext uri="{909E8E84-426E-40DD-AFC4-6F175D3DCCD1}">
              <a14:hiddenFill xmlns:a14="http://schemas.microsoft.com/office/drawing/2010/main">
                <a:solidFill>
                  <a:srgbClr val="FFFFFF"/>
                </a:solidFill>
              </a14:hiddenFill>
            </a:ext>
          </a:extLst>
        </p:spPr>
      </p:pic>
      <p:sp>
        <p:nvSpPr>
          <p:cNvPr id="3" name="标题 6">
            <a:extLst>
              <a:ext uri="{FF2B5EF4-FFF2-40B4-BE49-F238E27FC236}">
                <a16:creationId xmlns:a16="http://schemas.microsoft.com/office/drawing/2014/main" id="{23D6694A-3AC0-C99C-9E41-388E2D6B25E2}"/>
              </a:ext>
            </a:extLst>
          </p:cNvPr>
          <p:cNvSpPr txBox="1">
            <a:spLocks/>
          </p:cNvSpPr>
          <p:nvPr/>
        </p:nvSpPr>
        <p:spPr>
          <a:xfrm>
            <a:off x="-72754" y="37611"/>
            <a:ext cx="10515600" cy="63406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none">
                <a:solidFill>
                  <a:schemeClr val="tx1"/>
                </a:solidFill>
                <a:effectLst/>
                <a:latin typeface="+mj-lt"/>
                <a:ea typeface="+mj-ea"/>
                <a:cs typeface="+mj-cs"/>
              </a:defRPr>
            </a:lvl1pPr>
          </a:lstStyle>
          <a:p>
            <a:r>
              <a:rPr lang="en-US" altLang="zh-CN" dirty="0"/>
              <a:t>3.</a:t>
            </a:r>
            <a:r>
              <a:rPr lang="zh-CN" altLang="en-US" sz="3200" b="0" i="0" dirty="0">
                <a:solidFill>
                  <a:srgbClr val="000000"/>
                </a:solidFill>
                <a:effectLst/>
                <a:latin typeface="Times New Roman" panose="02020603050405020304" pitchFamily="18" charset="0"/>
              </a:rPr>
              <a:t>特征元对齐</a:t>
            </a:r>
            <a:r>
              <a:rPr lang="en-US" altLang="zh-CN" sz="3200" b="0" i="0" dirty="0">
                <a:solidFill>
                  <a:srgbClr val="000000"/>
                </a:solidFill>
                <a:effectLst/>
                <a:latin typeface="Times New Roman" panose="02020603050405020304" pitchFamily="18" charset="0"/>
              </a:rPr>
              <a:t>-</a:t>
            </a:r>
            <a:r>
              <a:rPr lang="zh-CN" altLang="en-US" sz="3200" b="0" i="0" dirty="0">
                <a:solidFill>
                  <a:srgbClr val="000000"/>
                </a:solidFill>
                <a:effectLst/>
                <a:latin typeface="Times New Roman" panose="02020603050405020304" pitchFamily="18" charset="0"/>
              </a:rPr>
              <a:t>核心方法</a:t>
            </a:r>
            <a:endParaRPr lang="zh-CN" altLang="en-US" dirty="0"/>
          </a:p>
        </p:txBody>
      </p:sp>
      <p:sp>
        <p:nvSpPr>
          <p:cNvPr id="7" name="文本框 6">
            <a:extLst>
              <a:ext uri="{FF2B5EF4-FFF2-40B4-BE49-F238E27FC236}">
                <a16:creationId xmlns:a16="http://schemas.microsoft.com/office/drawing/2014/main" id="{7F5E9EBE-8D4F-C658-7B1C-C4C79D484099}"/>
              </a:ext>
            </a:extLst>
          </p:cNvPr>
          <p:cNvSpPr txBox="1"/>
          <p:nvPr/>
        </p:nvSpPr>
        <p:spPr>
          <a:xfrm>
            <a:off x="7677509" y="2303253"/>
            <a:ext cx="4330461" cy="1631216"/>
          </a:xfrm>
          <a:prstGeom prst="rect">
            <a:avLst/>
          </a:prstGeom>
          <a:noFill/>
        </p:spPr>
        <p:txBody>
          <a:bodyPr wrap="square" rtlCol="0">
            <a:spAutoFit/>
          </a:bodyPr>
          <a:lstStyle/>
          <a:p>
            <a:r>
              <a:rPr lang="en-US" altLang="zh-CN" sz="2000" b="1" dirty="0">
                <a:latin typeface="Times New Roman" panose="02020603050405020304" pitchFamily="18" charset="0"/>
              </a:rPr>
              <a:t>1</a:t>
            </a:r>
            <a:r>
              <a:rPr lang="zh-CN" altLang="en-US" sz="2000" b="1" dirty="0">
                <a:latin typeface="Times New Roman" panose="02020603050405020304" pitchFamily="18" charset="0"/>
              </a:rPr>
              <a:t>）特征</a:t>
            </a:r>
            <a:r>
              <a:rPr lang="en-US" altLang="zh-CN" sz="2000" b="1" dirty="0">
                <a:latin typeface="Times New Roman" panose="02020603050405020304" pitchFamily="18" charset="0"/>
              </a:rPr>
              <a:t>a</a:t>
            </a:r>
            <a:r>
              <a:rPr lang="zh-CN" altLang="en-US" sz="2000" dirty="0">
                <a:latin typeface="Times New Roman" panose="02020603050405020304" pitchFamily="18" charset="0"/>
              </a:rPr>
              <a:t>：训练领域的特征</a:t>
            </a:r>
            <a:endParaRPr lang="en-US" altLang="zh-CN" sz="2000" dirty="0">
              <a:latin typeface="Times New Roman" panose="02020603050405020304" pitchFamily="18" charset="0"/>
            </a:endParaRPr>
          </a:p>
          <a:p>
            <a:r>
              <a:rPr lang="en-US" altLang="zh-CN" sz="2000" b="1" dirty="0">
                <a:latin typeface="Times New Roman" panose="02020603050405020304" pitchFamily="18" charset="0"/>
              </a:rPr>
              <a:t>2</a:t>
            </a:r>
            <a:r>
              <a:rPr lang="zh-CN" altLang="en-US" sz="2000" b="1" dirty="0">
                <a:latin typeface="Times New Roman" panose="02020603050405020304" pitchFamily="18" charset="0"/>
              </a:rPr>
              <a:t>）特征</a:t>
            </a:r>
            <a:r>
              <a:rPr lang="en-US" altLang="zh-CN" sz="2000" b="1" dirty="0">
                <a:latin typeface="Times New Roman" panose="02020603050405020304" pitchFamily="18" charset="0"/>
              </a:rPr>
              <a:t>b</a:t>
            </a:r>
            <a:r>
              <a:rPr lang="zh-CN" altLang="en-US" sz="2000" dirty="0">
                <a:latin typeface="Times New Roman" panose="02020603050405020304" pitchFamily="18" charset="0"/>
              </a:rPr>
              <a:t>：根据训练损失参数迭代后的临时参数，在验证领域的特征</a:t>
            </a:r>
            <a:endParaRPr lang="en-US" altLang="zh-CN" sz="2000" dirty="0">
              <a:latin typeface="Times New Roman" panose="02020603050405020304" pitchFamily="18" charset="0"/>
            </a:endParaRPr>
          </a:p>
          <a:p>
            <a:r>
              <a:rPr lang="en-US" altLang="zh-CN" sz="2000" b="1" dirty="0">
                <a:latin typeface="Times New Roman" panose="02020603050405020304" pitchFamily="18" charset="0"/>
              </a:rPr>
              <a:t>3</a:t>
            </a:r>
            <a:r>
              <a:rPr lang="zh-CN" altLang="en-US" sz="2000" b="1" dirty="0">
                <a:latin typeface="Times New Roman" panose="02020603050405020304" pitchFamily="18" charset="0"/>
              </a:rPr>
              <a:t>）目标</a:t>
            </a:r>
            <a:r>
              <a:rPr lang="zh-CN" altLang="en-US" sz="2000" dirty="0">
                <a:latin typeface="Times New Roman" panose="02020603050405020304" pitchFamily="18" charset="0"/>
              </a:rPr>
              <a:t>：最小化特征</a:t>
            </a:r>
            <a:r>
              <a:rPr lang="en-US" altLang="zh-CN" sz="2000" dirty="0">
                <a:latin typeface="Times New Roman" panose="02020603050405020304" pitchFamily="18" charset="0"/>
              </a:rPr>
              <a:t>a</a:t>
            </a:r>
            <a:r>
              <a:rPr lang="zh-CN" altLang="en-US" sz="2000" dirty="0">
                <a:latin typeface="Times New Roman" panose="02020603050405020304" pitchFamily="18" charset="0"/>
              </a:rPr>
              <a:t>和特征</a:t>
            </a:r>
            <a:r>
              <a:rPr lang="en-US" altLang="zh-CN" sz="2000" dirty="0">
                <a:latin typeface="Times New Roman" panose="02020603050405020304" pitchFamily="18" charset="0"/>
              </a:rPr>
              <a:t>b</a:t>
            </a:r>
            <a:r>
              <a:rPr lang="zh-CN" altLang="en-US" sz="2000" dirty="0">
                <a:latin typeface="Times New Roman" panose="02020603050405020304" pitchFamily="18" charset="0"/>
              </a:rPr>
              <a:t>的距离</a:t>
            </a:r>
          </a:p>
        </p:txBody>
      </p:sp>
      <p:sp>
        <p:nvSpPr>
          <p:cNvPr id="8" name="矩形 7">
            <a:extLst>
              <a:ext uri="{FF2B5EF4-FFF2-40B4-BE49-F238E27FC236}">
                <a16:creationId xmlns:a16="http://schemas.microsoft.com/office/drawing/2014/main" id="{4EE2AB02-7919-B677-D47D-BE5A22CBD2C4}"/>
              </a:ext>
            </a:extLst>
          </p:cNvPr>
          <p:cNvSpPr/>
          <p:nvPr/>
        </p:nvSpPr>
        <p:spPr>
          <a:xfrm>
            <a:off x="2544793" y="2840307"/>
            <a:ext cx="2553418" cy="459006"/>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noFill/>
            </a:endParaRPr>
          </a:p>
        </p:txBody>
      </p:sp>
    </p:spTree>
    <p:extLst>
      <p:ext uri="{BB962C8B-B14F-4D97-AF65-F5344CB8AC3E}">
        <p14:creationId xmlns:p14="http://schemas.microsoft.com/office/powerpoint/2010/main" val="20229536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BED312E3-BD4A-EAE4-E845-62610C636E7E}"/>
              </a:ext>
            </a:extLst>
          </p:cNvPr>
          <p:cNvSpPr>
            <a:spLocks noGrp="1"/>
          </p:cNvSpPr>
          <p:nvPr>
            <p:ph type="sldNum" sz="quarter" idx="12"/>
          </p:nvPr>
        </p:nvSpPr>
        <p:spPr/>
        <p:txBody>
          <a:bodyPr/>
          <a:lstStyle/>
          <a:p>
            <a:fld id="{C8BB1146-E542-4D4E-B8E9-6919A11DDD48}" type="slidenum">
              <a:rPr lang="en-US" smtClean="0"/>
              <a:pPr/>
              <a:t>11</a:t>
            </a:fld>
            <a:endParaRPr lang="en-US"/>
          </a:p>
        </p:txBody>
      </p:sp>
      <p:pic>
        <p:nvPicPr>
          <p:cNvPr id="5" name="图片 4">
            <a:extLst>
              <a:ext uri="{FF2B5EF4-FFF2-40B4-BE49-F238E27FC236}">
                <a16:creationId xmlns:a16="http://schemas.microsoft.com/office/drawing/2014/main" id="{945A3E0A-B98A-D578-DF2A-A6092C2B1249}"/>
              </a:ext>
            </a:extLst>
          </p:cNvPr>
          <p:cNvPicPr>
            <a:picLocks noChangeAspect="1"/>
          </p:cNvPicPr>
          <p:nvPr/>
        </p:nvPicPr>
        <p:blipFill>
          <a:blip r:embed="rId2"/>
          <a:stretch>
            <a:fillRect/>
          </a:stretch>
        </p:blipFill>
        <p:spPr>
          <a:xfrm>
            <a:off x="870786" y="1559363"/>
            <a:ext cx="10450428" cy="4038812"/>
          </a:xfrm>
          <a:prstGeom prst="rect">
            <a:avLst/>
          </a:prstGeom>
        </p:spPr>
      </p:pic>
      <p:sp>
        <p:nvSpPr>
          <p:cNvPr id="6" name="矩形 5">
            <a:extLst>
              <a:ext uri="{FF2B5EF4-FFF2-40B4-BE49-F238E27FC236}">
                <a16:creationId xmlns:a16="http://schemas.microsoft.com/office/drawing/2014/main" id="{C478BEE8-69C8-8DB3-2202-41F05E33D811}"/>
              </a:ext>
            </a:extLst>
          </p:cNvPr>
          <p:cNvSpPr/>
          <p:nvPr/>
        </p:nvSpPr>
        <p:spPr>
          <a:xfrm>
            <a:off x="2329133" y="3349266"/>
            <a:ext cx="1958196" cy="459006"/>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noFill/>
            </a:endParaRPr>
          </a:p>
        </p:txBody>
      </p:sp>
      <p:sp>
        <p:nvSpPr>
          <p:cNvPr id="3" name="标题 6">
            <a:extLst>
              <a:ext uri="{FF2B5EF4-FFF2-40B4-BE49-F238E27FC236}">
                <a16:creationId xmlns:a16="http://schemas.microsoft.com/office/drawing/2014/main" id="{EE6327E9-4CD5-9534-81FF-211896C65181}"/>
              </a:ext>
            </a:extLst>
          </p:cNvPr>
          <p:cNvSpPr txBox="1">
            <a:spLocks/>
          </p:cNvSpPr>
          <p:nvPr/>
        </p:nvSpPr>
        <p:spPr>
          <a:xfrm>
            <a:off x="-72754" y="37611"/>
            <a:ext cx="10515600" cy="63406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none">
                <a:solidFill>
                  <a:schemeClr val="tx1"/>
                </a:solidFill>
                <a:effectLst/>
                <a:latin typeface="+mj-lt"/>
                <a:ea typeface="+mj-ea"/>
                <a:cs typeface="+mj-cs"/>
              </a:defRPr>
            </a:lvl1pPr>
          </a:lstStyle>
          <a:p>
            <a:r>
              <a:rPr lang="en-US" altLang="zh-CN" dirty="0"/>
              <a:t>3.</a:t>
            </a:r>
            <a:r>
              <a:rPr lang="zh-CN" altLang="en-US" dirty="0"/>
              <a:t>特征元对齐</a:t>
            </a:r>
            <a:r>
              <a:rPr lang="en-US" altLang="zh-CN" dirty="0"/>
              <a:t>-</a:t>
            </a:r>
            <a:r>
              <a:rPr lang="zh-CN" altLang="en-US" dirty="0"/>
              <a:t>基线的比较</a:t>
            </a:r>
            <a:endParaRPr lang="zh-CN" altLang="en-US" b="1" dirty="0"/>
          </a:p>
        </p:txBody>
      </p:sp>
      <p:sp>
        <p:nvSpPr>
          <p:cNvPr id="9" name="矩形 8">
            <a:extLst>
              <a:ext uri="{FF2B5EF4-FFF2-40B4-BE49-F238E27FC236}">
                <a16:creationId xmlns:a16="http://schemas.microsoft.com/office/drawing/2014/main" id="{3FDA16A8-B310-7A7F-84E5-9D08E00779AC}"/>
              </a:ext>
            </a:extLst>
          </p:cNvPr>
          <p:cNvSpPr/>
          <p:nvPr/>
        </p:nvSpPr>
        <p:spPr>
          <a:xfrm>
            <a:off x="2329133" y="4849405"/>
            <a:ext cx="1958196" cy="459006"/>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noFill/>
            </a:endParaRPr>
          </a:p>
        </p:txBody>
      </p:sp>
    </p:spTree>
    <p:extLst>
      <p:ext uri="{BB962C8B-B14F-4D97-AF65-F5344CB8AC3E}">
        <p14:creationId xmlns:p14="http://schemas.microsoft.com/office/powerpoint/2010/main" val="1809331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EBF92C-3BA2-B0E2-E9A9-3F2249D9A4A7}"/>
            </a:ext>
          </a:extLst>
        </p:cNvPr>
        <p:cNvGrpSpPr/>
        <p:nvPr/>
      </p:nvGrpSpPr>
      <p:grpSpPr>
        <a:xfrm>
          <a:off x="0" y="0"/>
          <a:ext cx="0" cy="0"/>
          <a:chOff x="0" y="0"/>
          <a:chExt cx="0" cy="0"/>
        </a:xfrm>
      </p:grpSpPr>
      <p:sp>
        <p:nvSpPr>
          <p:cNvPr id="5" name="灯片编号占位符 4">
            <a:extLst>
              <a:ext uri="{FF2B5EF4-FFF2-40B4-BE49-F238E27FC236}">
                <a16:creationId xmlns:a16="http://schemas.microsoft.com/office/drawing/2014/main" id="{AE1DBE77-BDA5-AE8D-B1B5-5B40C772F3BD}"/>
              </a:ext>
            </a:extLst>
          </p:cNvPr>
          <p:cNvSpPr>
            <a:spLocks noGrp="1"/>
          </p:cNvSpPr>
          <p:nvPr>
            <p:ph type="sldNum" sz="quarter" idx="12"/>
          </p:nvPr>
        </p:nvSpPr>
        <p:spPr/>
        <p:txBody>
          <a:bodyPr/>
          <a:lstStyle/>
          <a:p>
            <a:fld id="{C8BB1146-E542-4D4E-B8E9-6919A11DDD48}" type="slidenum">
              <a:rPr lang="en-US" smtClean="0"/>
              <a:pPr/>
              <a:t>12</a:t>
            </a:fld>
            <a:endParaRPr lang="en-US"/>
          </a:p>
        </p:txBody>
      </p:sp>
      <p:pic>
        <p:nvPicPr>
          <p:cNvPr id="4" name="图片 3">
            <a:extLst>
              <a:ext uri="{FF2B5EF4-FFF2-40B4-BE49-F238E27FC236}">
                <a16:creationId xmlns:a16="http://schemas.microsoft.com/office/drawing/2014/main" id="{0BA89DDE-85CB-13A8-0668-F229DAB0DB7E}"/>
              </a:ext>
            </a:extLst>
          </p:cNvPr>
          <p:cNvPicPr>
            <a:picLocks noChangeAspect="1"/>
          </p:cNvPicPr>
          <p:nvPr/>
        </p:nvPicPr>
        <p:blipFill>
          <a:blip r:embed="rId2"/>
          <a:stretch>
            <a:fillRect/>
          </a:stretch>
        </p:blipFill>
        <p:spPr>
          <a:xfrm>
            <a:off x="809882" y="937187"/>
            <a:ext cx="9919213" cy="4983625"/>
          </a:xfrm>
          <a:prstGeom prst="rect">
            <a:avLst/>
          </a:prstGeom>
        </p:spPr>
      </p:pic>
      <p:sp>
        <p:nvSpPr>
          <p:cNvPr id="3" name="标题 6">
            <a:extLst>
              <a:ext uri="{FF2B5EF4-FFF2-40B4-BE49-F238E27FC236}">
                <a16:creationId xmlns:a16="http://schemas.microsoft.com/office/drawing/2014/main" id="{49C4536B-D37D-39D6-DFA9-70A879994741}"/>
              </a:ext>
            </a:extLst>
          </p:cNvPr>
          <p:cNvSpPr txBox="1">
            <a:spLocks/>
          </p:cNvSpPr>
          <p:nvPr/>
        </p:nvSpPr>
        <p:spPr>
          <a:xfrm>
            <a:off x="-72754" y="37611"/>
            <a:ext cx="10515600" cy="63406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none">
                <a:solidFill>
                  <a:schemeClr val="tx1"/>
                </a:solidFill>
                <a:effectLst/>
                <a:latin typeface="+mj-lt"/>
                <a:ea typeface="+mj-ea"/>
                <a:cs typeface="+mj-cs"/>
              </a:defRPr>
            </a:lvl1pPr>
          </a:lstStyle>
          <a:p>
            <a:r>
              <a:rPr lang="en-US" altLang="zh-CN" dirty="0"/>
              <a:t>3.</a:t>
            </a:r>
            <a:r>
              <a:rPr lang="zh-CN" altLang="en-US" sz="3200" b="0" i="0" dirty="0">
                <a:solidFill>
                  <a:srgbClr val="000000"/>
                </a:solidFill>
                <a:effectLst/>
                <a:latin typeface="Times New Roman" panose="02020603050405020304" pitchFamily="18" charset="0"/>
              </a:rPr>
              <a:t>特征元对齐</a:t>
            </a:r>
            <a:r>
              <a:rPr lang="en-US" altLang="zh-CN" sz="3200" b="0" i="0" dirty="0">
                <a:solidFill>
                  <a:srgbClr val="000000"/>
                </a:solidFill>
                <a:effectLst/>
                <a:latin typeface="Times New Roman" panose="02020603050405020304" pitchFamily="18" charset="0"/>
              </a:rPr>
              <a:t>-</a:t>
            </a:r>
            <a:r>
              <a:rPr lang="zh-CN" altLang="en-US" sz="3200" b="0" i="0" dirty="0">
                <a:solidFill>
                  <a:srgbClr val="000000"/>
                </a:solidFill>
                <a:effectLst/>
                <a:latin typeface="Times New Roman" panose="02020603050405020304" pitchFamily="18" charset="0"/>
              </a:rPr>
              <a:t>对比方法的比较</a:t>
            </a:r>
            <a:endParaRPr lang="zh-CN" altLang="en-US" dirty="0"/>
          </a:p>
        </p:txBody>
      </p:sp>
      <p:sp>
        <p:nvSpPr>
          <p:cNvPr id="9" name="矩形 8">
            <a:extLst>
              <a:ext uri="{FF2B5EF4-FFF2-40B4-BE49-F238E27FC236}">
                <a16:creationId xmlns:a16="http://schemas.microsoft.com/office/drawing/2014/main" id="{8B5F9F5E-52A7-4F00-B5C7-7C9A63A78381}"/>
              </a:ext>
            </a:extLst>
          </p:cNvPr>
          <p:cNvSpPr/>
          <p:nvPr/>
        </p:nvSpPr>
        <p:spPr>
          <a:xfrm>
            <a:off x="809882" y="4842786"/>
            <a:ext cx="1719958" cy="856974"/>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noFill/>
            </a:endParaRPr>
          </a:p>
        </p:txBody>
      </p:sp>
    </p:spTree>
    <p:extLst>
      <p:ext uri="{BB962C8B-B14F-4D97-AF65-F5344CB8AC3E}">
        <p14:creationId xmlns:p14="http://schemas.microsoft.com/office/powerpoint/2010/main" val="7611615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CA4E4C-109C-064A-77D0-D916EF10BCDD}"/>
            </a:ext>
          </a:extLst>
        </p:cNvPr>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AD109B09-B084-62BF-F905-ADBBC36E31F7}"/>
              </a:ext>
            </a:extLst>
          </p:cNvPr>
          <p:cNvSpPr>
            <a:spLocks noGrp="1"/>
          </p:cNvSpPr>
          <p:nvPr>
            <p:ph type="sldNum" sz="quarter" idx="12"/>
          </p:nvPr>
        </p:nvSpPr>
        <p:spPr/>
        <p:txBody>
          <a:bodyPr/>
          <a:lstStyle/>
          <a:p>
            <a:fld id="{C8BB1146-E542-4D4E-B8E9-6919A11DDD48}" type="slidenum">
              <a:rPr lang="en-US" smtClean="0"/>
              <a:pPr/>
              <a:t>13</a:t>
            </a:fld>
            <a:endParaRPr lang="en-US"/>
          </a:p>
        </p:txBody>
      </p:sp>
      <p:pic>
        <p:nvPicPr>
          <p:cNvPr id="5" name="图片 4">
            <a:extLst>
              <a:ext uri="{FF2B5EF4-FFF2-40B4-BE49-F238E27FC236}">
                <a16:creationId xmlns:a16="http://schemas.microsoft.com/office/drawing/2014/main" id="{4FDEBFDA-404C-8429-0D33-25161DBC40CF}"/>
              </a:ext>
            </a:extLst>
          </p:cNvPr>
          <p:cNvPicPr>
            <a:picLocks noChangeAspect="1"/>
          </p:cNvPicPr>
          <p:nvPr/>
        </p:nvPicPr>
        <p:blipFill>
          <a:blip r:embed="rId2"/>
          <a:stretch>
            <a:fillRect/>
          </a:stretch>
        </p:blipFill>
        <p:spPr>
          <a:xfrm>
            <a:off x="1492370" y="971768"/>
            <a:ext cx="8658045" cy="4788882"/>
          </a:xfrm>
          <a:prstGeom prst="rect">
            <a:avLst/>
          </a:prstGeom>
        </p:spPr>
      </p:pic>
      <p:sp>
        <p:nvSpPr>
          <p:cNvPr id="3" name="标题 6">
            <a:extLst>
              <a:ext uri="{FF2B5EF4-FFF2-40B4-BE49-F238E27FC236}">
                <a16:creationId xmlns:a16="http://schemas.microsoft.com/office/drawing/2014/main" id="{2B43B210-FC85-0B11-762B-C9082DAAE865}"/>
              </a:ext>
            </a:extLst>
          </p:cNvPr>
          <p:cNvSpPr txBox="1">
            <a:spLocks/>
          </p:cNvSpPr>
          <p:nvPr/>
        </p:nvSpPr>
        <p:spPr>
          <a:xfrm>
            <a:off x="-72754" y="37611"/>
            <a:ext cx="10515600" cy="63406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none">
                <a:solidFill>
                  <a:schemeClr val="tx1"/>
                </a:solidFill>
                <a:effectLst/>
                <a:latin typeface="+mj-lt"/>
                <a:ea typeface="+mj-ea"/>
                <a:cs typeface="+mj-cs"/>
              </a:defRPr>
            </a:lvl1pPr>
          </a:lstStyle>
          <a:p>
            <a:r>
              <a:rPr lang="en-US" altLang="zh-CN" dirty="0"/>
              <a:t>3.</a:t>
            </a:r>
            <a:r>
              <a:rPr lang="zh-CN" altLang="en-US" sz="3200" b="0" i="0" dirty="0">
                <a:solidFill>
                  <a:srgbClr val="000000"/>
                </a:solidFill>
                <a:effectLst/>
                <a:latin typeface="Times New Roman" panose="02020603050405020304" pitchFamily="18" charset="0"/>
              </a:rPr>
              <a:t>特征元对齐</a:t>
            </a:r>
            <a:r>
              <a:rPr lang="en-US" altLang="zh-CN" sz="3200" b="0" i="0" dirty="0">
                <a:solidFill>
                  <a:srgbClr val="000000"/>
                </a:solidFill>
                <a:effectLst/>
                <a:latin typeface="Times New Roman" panose="02020603050405020304" pitchFamily="18" charset="0"/>
              </a:rPr>
              <a:t>-</a:t>
            </a:r>
            <a:r>
              <a:rPr lang="zh-CN" altLang="en-US" sz="3200" b="0" i="0" dirty="0">
                <a:solidFill>
                  <a:srgbClr val="000000"/>
                </a:solidFill>
                <a:effectLst/>
                <a:latin typeface="Times New Roman" panose="02020603050405020304" pitchFamily="18" charset="0"/>
              </a:rPr>
              <a:t>消融实验</a:t>
            </a:r>
            <a:endParaRPr lang="zh-CN" altLang="en-US" dirty="0"/>
          </a:p>
        </p:txBody>
      </p:sp>
    </p:spTree>
    <p:extLst>
      <p:ext uri="{BB962C8B-B14F-4D97-AF65-F5344CB8AC3E}">
        <p14:creationId xmlns:p14="http://schemas.microsoft.com/office/powerpoint/2010/main" val="38732614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B08749-65E8-07C1-D4D3-2CC3BB1B7BAB}"/>
            </a:ext>
          </a:extLst>
        </p:cNvPr>
        <p:cNvGrpSpPr/>
        <p:nvPr/>
      </p:nvGrpSpPr>
      <p:grpSpPr>
        <a:xfrm>
          <a:off x="0" y="0"/>
          <a:ext cx="0" cy="0"/>
          <a:chOff x="0" y="0"/>
          <a:chExt cx="0" cy="0"/>
        </a:xfrm>
      </p:grpSpPr>
      <p:sp>
        <p:nvSpPr>
          <p:cNvPr id="5" name="灯片编号占位符 4">
            <a:extLst>
              <a:ext uri="{FF2B5EF4-FFF2-40B4-BE49-F238E27FC236}">
                <a16:creationId xmlns:a16="http://schemas.microsoft.com/office/drawing/2014/main" id="{1DF0571E-0F28-E768-C19F-C810CCEC0926}"/>
              </a:ext>
            </a:extLst>
          </p:cNvPr>
          <p:cNvSpPr>
            <a:spLocks noGrp="1"/>
          </p:cNvSpPr>
          <p:nvPr>
            <p:ph type="sldNum" sz="quarter" idx="12"/>
          </p:nvPr>
        </p:nvSpPr>
        <p:spPr/>
        <p:txBody>
          <a:bodyPr/>
          <a:lstStyle/>
          <a:p>
            <a:fld id="{C8BB1146-E542-4D4E-B8E9-6919A11DDD48}" type="slidenum">
              <a:rPr lang="en-US" smtClean="0"/>
              <a:pPr/>
              <a:t>14</a:t>
            </a:fld>
            <a:endParaRPr lang="en-US"/>
          </a:p>
        </p:txBody>
      </p:sp>
      <p:pic>
        <p:nvPicPr>
          <p:cNvPr id="2050" name="Picture 2">
            <a:extLst>
              <a:ext uri="{FF2B5EF4-FFF2-40B4-BE49-F238E27FC236}">
                <a16:creationId xmlns:a16="http://schemas.microsoft.com/office/drawing/2014/main" id="{FAAF931F-8C43-EBB3-81B3-31A6D51FC1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05638" y="658148"/>
            <a:ext cx="6752763" cy="5521377"/>
          </a:xfrm>
          <a:prstGeom prst="rect">
            <a:avLst/>
          </a:prstGeom>
          <a:noFill/>
          <a:extLst>
            <a:ext uri="{909E8E84-426E-40DD-AFC4-6F175D3DCCD1}">
              <a14:hiddenFill xmlns:a14="http://schemas.microsoft.com/office/drawing/2010/main">
                <a:solidFill>
                  <a:srgbClr val="FFFFFF"/>
                </a:solidFill>
              </a14:hiddenFill>
            </a:ext>
          </a:extLst>
        </p:spPr>
      </p:pic>
      <p:sp>
        <p:nvSpPr>
          <p:cNvPr id="7" name="标题 6">
            <a:extLst>
              <a:ext uri="{FF2B5EF4-FFF2-40B4-BE49-F238E27FC236}">
                <a16:creationId xmlns:a16="http://schemas.microsoft.com/office/drawing/2014/main" id="{F293FC23-342E-FB45-47EC-ED8A933E20DE}"/>
              </a:ext>
            </a:extLst>
          </p:cNvPr>
          <p:cNvSpPr txBox="1">
            <a:spLocks/>
          </p:cNvSpPr>
          <p:nvPr/>
        </p:nvSpPr>
        <p:spPr>
          <a:xfrm>
            <a:off x="-72754" y="37611"/>
            <a:ext cx="10515600" cy="63406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none">
                <a:solidFill>
                  <a:schemeClr val="tx1"/>
                </a:solidFill>
                <a:effectLst/>
                <a:latin typeface="+mj-lt"/>
                <a:ea typeface="+mj-ea"/>
                <a:cs typeface="+mj-cs"/>
              </a:defRPr>
            </a:lvl1pPr>
          </a:lstStyle>
          <a:p>
            <a:r>
              <a:rPr lang="en-US" altLang="zh-CN" dirty="0"/>
              <a:t>4.</a:t>
            </a:r>
            <a:r>
              <a:rPr lang="zh-CN" altLang="en-US" dirty="0"/>
              <a:t>基于领域解耦元学习的人类行为识别方法</a:t>
            </a:r>
          </a:p>
          <a:p>
            <a:endParaRPr lang="zh-CN" altLang="en-US" b="1" dirty="0"/>
          </a:p>
        </p:txBody>
      </p:sp>
    </p:spTree>
    <p:extLst>
      <p:ext uri="{BB962C8B-B14F-4D97-AF65-F5344CB8AC3E}">
        <p14:creationId xmlns:p14="http://schemas.microsoft.com/office/powerpoint/2010/main" val="20136582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15D66D9B-4635-43CD-D0F7-DFE901ED41C7}"/>
              </a:ext>
            </a:extLst>
          </p:cNvPr>
          <p:cNvSpPr>
            <a:spLocks noGrp="1"/>
          </p:cNvSpPr>
          <p:nvPr>
            <p:ph type="sldNum" sz="quarter" idx="12"/>
          </p:nvPr>
        </p:nvSpPr>
        <p:spPr/>
        <p:txBody>
          <a:bodyPr/>
          <a:lstStyle/>
          <a:p>
            <a:fld id="{C8BB1146-E542-4D4E-B8E9-6919A11DDD48}" type="slidenum">
              <a:rPr lang="en-US" smtClean="0"/>
              <a:pPr/>
              <a:t>15</a:t>
            </a:fld>
            <a:endParaRPr lang="en-US"/>
          </a:p>
        </p:txBody>
      </p:sp>
      <p:pic>
        <p:nvPicPr>
          <p:cNvPr id="1026" name="Picture 2">
            <a:extLst>
              <a:ext uri="{FF2B5EF4-FFF2-40B4-BE49-F238E27FC236}">
                <a16:creationId xmlns:a16="http://schemas.microsoft.com/office/drawing/2014/main" id="{8DDEC7C3-6197-16F3-4675-5604709796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342" y="671676"/>
            <a:ext cx="7971515" cy="5554811"/>
          </a:xfrm>
          <a:prstGeom prst="rect">
            <a:avLst/>
          </a:prstGeom>
          <a:noFill/>
          <a:extLst>
            <a:ext uri="{909E8E84-426E-40DD-AFC4-6F175D3DCCD1}">
              <a14:hiddenFill xmlns:a14="http://schemas.microsoft.com/office/drawing/2010/main">
                <a:solidFill>
                  <a:srgbClr val="FFFFFF"/>
                </a:solidFill>
              </a14:hiddenFill>
            </a:ext>
          </a:extLst>
        </p:spPr>
      </p:pic>
      <p:sp>
        <p:nvSpPr>
          <p:cNvPr id="3" name="标题 6">
            <a:extLst>
              <a:ext uri="{FF2B5EF4-FFF2-40B4-BE49-F238E27FC236}">
                <a16:creationId xmlns:a16="http://schemas.microsoft.com/office/drawing/2014/main" id="{B707E896-EFD2-AB40-FDE7-70825B4FE642}"/>
              </a:ext>
            </a:extLst>
          </p:cNvPr>
          <p:cNvSpPr txBox="1">
            <a:spLocks/>
          </p:cNvSpPr>
          <p:nvPr/>
        </p:nvSpPr>
        <p:spPr>
          <a:xfrm>
            <a:off x="-72754" y="37611"/>
            <a:ext cx="10515600" cy="63406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none">
                <a:solidFill>
                  <a:schemeClr val="tx1"/>
                </a:solidFill>
                <a:effectLst/>
                <a:latin typeface="+mj-lt"/>
                <a:ea typeface="+mj-ea"/>
                <a:cs typeface="+mj-cs"/>
              </a:defRPr>
            </a:lvl1pPr>
          </a:lstStyle>
          <a:p>
            <a:r>
              <a:rPr lang="en-US" altLang="zh-CN" dirty="0"/>
              <a:t>4.</a:t>
            </a:r>
            <a:r>
              <a:rPr lang="zh-CN" altLang="en-US" dirty="0"/>
              <a:t>领域解耦元学习</a:t>
            </a:r>
            <a:r>
              <a:rPr lang="en-US" altLang="zh-CN" dirty="0"/>
              <a:t>-</a:t>
            </a:r>
            <a:r>
              <a:rPr lang="zh-CN" altLang="en-US" dirty="0"/>
              <a:t>核心方法</a:t>
            </a:r>
            <a:endParaRPr lang="zh-CN" altLang="en-US" b="1" dirty="0"/>
          </a:p>
        </p:txBody>
      </p:sp>
      <p:sp>
        <p:nvSpPr>
          <p:cNvPr id="5" name="矩形 4">
            <a:extLst>
              <a:ext uri="{FF2B5EF4-FFF2-40B4-BE49-F238E27FC236}">
                <a16:creationId xmlns:a16="http://schemas.microsoft.com/office/drawing/2014/main" id="{D7E1EF57-1C2F-38AD-F4EA-145BB05A6846}"/>
              </a:ext>
            </a:extLst>
          </p:cNvPr>
          <p:cNvSpPr/>
          <p:nvPr/>
        </p:nvSpPr>
        <p:spPr>
          <a:xfrm>
            <a:off x="3789681" y="3139440"/>
            <a:ext cx="3952240" cy="2377440"/>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noFill/>
            </a:endParaRPr>
          </a:p>
        </p:txBody>
      </p:sp>
      <p:pic>
        <p:nvPicPr>
          <p:cNvPr id="8" name="图片 7">
            <a:extLst>
              <a:ext uri="{FF2B5EF4-FFF2-40B4-BE49-F238E27FC236}">
                <a16:creationId xmlns:a16="http://schemas.microsoft.com/office/drawing/2014/main" id="{3FDA71DB-1B92-8734-E7C4-753BCE08B33E}"/>
              </a:ext>
            </a:extLst>
          </p:cNvPr>
          <p:cNvPicPr>
            <a:picLocks noChangeAspect="1"/>
          </p:cNvPicPr>
          <p:nvPr/>
        </p:nvPicPr>
        <p:blipFill>
          <a:blip r:embed="rId3"/>
          <a:stretch>
            <a:fillRect/>
          </a:stretch>
        </p:blipFill>
        <p:spPr>
          <a:xfrm>
            <a:off x="7848110" y="3526966"/>
            <a:ext cx="4323705" cy="822960"/>
          </a:xfrm>
          <a:prstGeom prst="rect">
            <a:avLst/>
          </a:prstGeom>
        </p:spPr>
      </p:pic>
      <p:pic>
        <p:nvPicPr>
          <p:cNvPr id="9" name="图片 8">
            <a:extLst>
              <a:ext uri="{FF2B5EF4-FFF2-40B4-BE49-F238E27FC236}">
                <a16:creationId xmlns:a16="http://schemas.microsoft.com/office/drawing/2014/main" id="{0F48EC7E-3AFD-E543-275E-54D48FEA0C9F}"/>
              </a:ext>
            </a:extLst>
          </p:cNvPr>
          <p:cNvPicPr>
            <a:picLocks noChangeAspect="1"/>
          </p:cNvPicPr>
          <p:nvPr/>
        </p:nvPicPr>
        <p:blipFill>
          <a:blip r:embed="rId4"/>
          <a:stretch>
            <a:fillRect/>
          </a:stretch>
        </p:blipFill>
        <p:spPr>
          <a:xfrm>
            <a:off x="7438516" y="5621295"/>
            <a:ext cx="4565142" cy="423906"/>
          </a:xfrm>
          <a:prstGeom prst="rect">
            <a:avLst/>
          </a:prstGeom>
        </p:spPr>
      </p:pic>
      <p:pic>
        <p:nvPicPr>
          <p:cNvPr id="10" name="图片 9">
            <a:extLst>
              <a:ext uri="{FF2B5EF4-FFF2-40B4-BE49-F238E27FC236}">
                <a16:creationId xmlns:a16="http://schemas.microsoft.com/office/drawing/2014/main" id="{C571EC3B-D273-4407-1E2E-B20B9E9C9130}"/>
              </a:ext>
            </a:extLst>
          </p:cNvPr>
          <p:cNvPicPr>
            <a:picLocks noChangeAspect="1"/>
          </p:cNvPicPr>
          <p:nvPr/>
        </p:nvPicPr>
        <p:blipFill>
          <a:blip r:embed="rId5"/>
          <a:stretch>
            <a:fillRect/>
          </a:stretch>
        </p:blipFill>
        <p:spPr>
          <a:xfrm>
            <a:off x="8067040" y="1594997"/>
            <a:ext cx="3936618" cy="717301"/>
          </a:xfrm>
          <a:prstGeom prst="rect">
            <a:avLst/>
          </a:prstGeom>
        </p:spPr>
      </p:pic>
    </p:spTree>
    <p:extLst>
      <p:ext uri="{BB962C8B-B14F-4D97-AF65-F5344CB8AC3E}">
        <p14:creationId xmlns:p14="http://schemas.microsoft.com/office/powerpoint/2010/main" val="23081215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a:extLst>
              <a:ext uri="{FF2B5EF4-FFF2-40B4-BE49-F238E27FC236}">
                <a16:creationId xmlns:a16="http://schemas.microsoft.com/office/drawing/2014/main" id="{4DCB6950-924F-4525-45D9-CBA5A7ABFEFC}"/>
              </a:ext>
            </a:extLst>
          </p:cNvPr>
          <p:cNvSpPr>
            <a:spLocks noGrp="1"/>
          </p:cNvSpPr>
          <p:nvPr>
            <p:ph type="sldNum" sz="quarter" idx="12"/>
          </p:nvPr>
        </p:nvSpPr>
        <p:spPr/>
        <p:txBody>
          <a:bodyPr/>
          <a:lstStyle/>
          <a:p>
            <a:fld id="{C8BB1146-E542-4D4E-B8E9-6919A11DDD48}" type="slidenum">
              <a:rPr lang="en-US" smtClean="0"/>
              <a:pPr/>
              <a:t>16</a:t>
            </a:fld>
            <a:endParaRPr lang="en-US"/>
          </a:p>
        </p:txBody>
      </p:sp>
      <p:sp>
        <p:nvSpPr>
          <p:cNvPr id="3" name="标题 6">
            <a:extLst>
              <a:ext uri="{FF2B5EF4-FFF2-40B4-BE49-F238E27FC236}">
                <a16:creationId xmlns:a16="http://schemas.microsoft.com/office/drawing/2014/main" id="{337E30A6-6BDC-9795-B465-1C080E51D459}"/>
              </a:ext>
            </a:extLst>
          </p:cNvPr>
          <p:cNvSpPr txBox="1">
            <a:spLocks/>
          </p:cNvSpPr>
          <p:nvPr/>
        </p:nvSpPr>
        <p:spPr>
          <a:xfrm>
            <a:off x="-72754" y="37611"/>
            <a:ext cx="10515600" cy="63406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none">
                <a:solidFill>
                  <a:schemeClr val="tx1"/>
                </a:solidFill>
                <a:effectLst/>
                <a:latin typeface="+mj-lt"/>
                <a:ea typeface="+mj-ea"/>
                <a:cs typeface="+mj-cs"/>
              </a:defRPr>
            </a:lvl1pPr>
          </a:lstStyle>
          <a:p>
            <a:r>
              <a:rPr lang="en-US" altLang="zh-CN" dirty="0"/>
              <a:t>4.</a:t>
            </a:r>
            <a:r>
              <a:rPr lang="zh-CN" altLang="en-US" dirty="0"/>
              <a:t>领域解耦元学习</a:t>
            </a:r>
            <a:r>
              <a:rPr lang="en-US" altLang="zh-CN" dirty="0"/>
              <a:t>-</a:t>
            </a:r>
            <a:r>
              <a:rPr lang="zh-CN" altLang="en-US" dirty="0"/>
              <a:t>与基线的比较</a:t>
            </a:r>
            <a:endParaRPr lang="zh-CN" altLang="en-US" b="1" dirty="0"/>
          </a:p>
        </p:txBody>
      </p:sp>
      <p:pic>
        <p:nvPicPr>
          <p:cNvPr id="10" name="图片 9">
            <a:extLst>
              <a:ext uri="{FF2B5EF4-FFF2-40B4-BE49-F238E27FC236}">
                <a16:creationId xmlns:a16="http://schemas.microsoft.com/office/drawing/2014/main" id="{ED58D987-DD57-1A08-DB68-27E6F8BA09C3}"/>
              </a:ext>
            </a:extLst>
          </p:cNvPr>
          <p:cNvPicPr>
            <a:picLocks noChangeAspect="1"/>
          </p:cNvPicPr>
          <p:nvPr/>
        </p:nvPicPr>
        <p:blipFill>
          <a:blip r:embed="rId2"/>
          <a:stretch>
            <a:fillRect/>
          </a:stretch>
        </p:blipFill>
        <p:spPr>
          <a:xfrm>
            <a:off x="773359" y="2049626"/>
            <a:ext cx="10116962" cy="2210108"/>
          </a:xfrm>
          <a:prstGeom prst="rect">
            <a:avLst/>
          </a:prstGeom>
        </p:spPr>
      </p:pic>
      <p:sp>
        <p:nvSpPr>
          <p:cNvPr id="6" name="矩形 5">
            <a:extLst>
              <a:ext uri="{FF2B5EF4-FFF2-40B4-BE49-F238E27FC236}">
                <a16:creationId xmlns:a16="http://schemas.microsoft.com/office/drawing/2014/main" id="{E62528CC-D7BF-1089-A134-5F25A2B66BE6}"/>
              </a:ext>
            </a:extLst>
          </p:cNvPr>
          <p:cNvSpPr/>
          <p:nvPr/>
        </p:nvSpPr>
        <p:spPr>
          <a:xfrm>
            <a:off x="621926" y="3744553"/>
            <a:ext cx="1958196" cy="34992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spTree>
    <p:extLst>
      <p:ext uri="{BB962C8B-B14F-4D97-AF65-F5344CB8AC3E}">
        <p14:creationId xmlns:p14="http://schemas.microsoft.com/office/powerpoint/2010/main" val="9218108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403DD8-B90A-38D2-5752-1329664B69C3}"/>
            </a:ext>
          </a:extLst>
        </p:cNvPr>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9920BC97-67D4-EB8E-ED0F-A49D7B67FD7E}"/>
              </a:ext>
            </a:extLst>
          </p:cNvPr>
          <p:cNvSpPr>
            <a:spLocks noGrp="1"/>
          </p:cNvSpPr>
          <p:nvPr>
            <p:ph type="sldNum" sz="quarter" idx="12"/>
          </p:nvPr>
        </p:nvSpPr>
        <p:spPr/>
        <p:txBody>
          <a:bodyPr/>
          <a:lstStyle/>
          <a:p>
            <a:fld id="{C8BB1146-E542-4D4E-B8E9-6919A11DDD48}" type="slidenum">
              <a:rPr lang="en-US" smtClean="0"/>
              <a:pPr/>
              <a:t>17</a:t>
            </a:fld>
            <a:endParaRPr lang="en-US"/>
          </a:p>
        </p:txBody>
      </p:sp>
      <p:pic>
        <p:nvPicPr>
          <p:cNvPr id="7" name="图片 6">
            <a:extLst>
              <a:ext uri="{FF2B5EF4-FFF2-40B4-BE49-F238E27FC236}">
                <a16:creationId xmlns:a16="http://schemas.microsoft.com/office/drawing/2014/main" id="{2E0B3DD7-C882-97EF-6793-65A390F4EE95}"/>
              </a:ext>
            </a:extLst>
          </p:cNvPr>
          <p:cNvPicPr>
            <a:picLocks noChangeAspect="1"/>
          </p:cNvPicPr>
          <p:nvPr/>
        </p:nvPicPr>
        <p:blipFill>
          <a:blip r:embed="rId2"/>
          <a:stretch>
            <a:fillRect/>
          </a:stretch>
        </p:blipFill>
        <p:spPr>
          <a:xfrm>
            <a:off x="228168" y="836932"/>
            <a:ext cx="5867832" cy="5184136"/>
          </a:xfrm>
          <a:prstGeom prst="rect">
            <a:avLst/>
          </a:prstGeom>
        </p:spPr>
      </p:pic>
      <p:sp>
        <p:nvSpPr>
          <p:cNvPr id="10" name="标题 6">
            <a:extLst>
              <a:ext uri="{FF2B5EF4-FFF2-40B4-BE49-F238E27FC236}">
                <a16:creationId xmlns:a16="http://schemas.microsoft.com/office/drawing/2014/main" id="{C990CB83-2E25-B33B-C14E-05D62D2DF2D7}"/>
              </a:ext>
            </a:extLst>
          </p:cNvPr>
          <p:cNvSpPr txBox="1">
            <a:spLocks/>
          </p:cNvSpPr>
          <p:nvPr/>
        </p:nvSpPr>
        <p:spPr>
          <a:xfrm>
            <a:off x="-72754" y="37611"/>
            <a:ext cx="10515600" cy="63406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none">
                <a:solidFill>
                  <a:schemeClr val="tx1"/>
                </a:solidFill>
                <a:effectLst/>
                <a:latin typeface="+mj-lt"/>
                <a:ea typeface="+mj-ea"/>
                <a:cs typeface="+mj-cs"/>
              </a:defRPr>
            </a:lvl1pPr>
          </a:lstStyle>
          <a:p>
            <a:r>
              <a:rPr lang="en-US" altLang="zh-CN" dirty="0"/>
              <a:t>4.</a:t>
            </a:r>
            <a:r>
              <a:rPr lang="zh-CN" altLang="en-US" dirty="0"/>
              <a:t>领域解耦元学习</a:t>
            </a:r>
            <a:r>
              <a:rPr lang="en-US" altLang="zh-CN" dirty="0"/>
              <a:t>-</a:t>
            </a:r>
            <a:r>
              <a:rPr lang="zh-CN" altLang="en-US" dirty="0"/>
              <a:t>可视化</a:t>
            </a:r>
            <a:r>
              <a:rPr lang="en-US" altLang="zh-CN" dirty="0"/>
              <a:t>1</a:t>
            </a:r>
            <a:endParaRPr lang="zh-CN" altLang="en-US" b="1" dirty="0"/>
          </a:p>
        </p:txBody>
      </p:sp>
      <p:pic>
        <p:nvPicPr>
          <p:cNvPr id="12" name="图片 11">
            <a:extLst>
              <a:ext uri="{FF2B5EF4-FFF2-40B4-BE49-F238E27FC236}">
                <a16:creationId xmlns:a16="http://schemas.microsoft.com/office/drawing/2014/main" id="{DBC4FEB8-60C5-4A12-89BB-7023B04CE80D}"/>
              </a:ext>
            </a:extLst>
          </p:cNvPr>
          <p:cNvPicPr>
            <a:picLocks noChangeAspect="1"/>
          </p:cNvPicPr>
          <p:nvPr/>
        </p:nvPicPr>
        <p:blipFill>
          <a:blip r:embed="rId3"/>
          <a:stretch>
            <a:fillRect/>
          </a:stretch>
        </p:blipFill>
        <p:spPr>
          <a:xfrm>
            <a:off x="6096000" y="836932"/>
            <a:ext cx="5322749" cy="5184136"/>
          </a:xfrm>
          <a:prstGeom prst="rect">
            <a:avLst/>
          </a:prstGeom>
        </p:spPr>
      </p:pic>
      <p:sp>
        <p:nvSpPr>
          <p:cNvPr id="13" name="矩形 12">
            <a:extLst>
              <a:ext uri="{FF2B5EF4-FFF2-40B4-BE49-F238E27FC236}">
                <a16:creationId xmlns:a16="http://schemas.microsoft.com/office/drawing/2014/main" id="{E3585E25-8D0C-A7DB-3F71-5D7F0156DB64}"/>
              </a:ext>
            </a:extLst>
          </p:cNvPr>
          <p:cNvSpPr/>
          <p:nvPr/>
        </p:nvSpPr>
        <p:spPr>
          <a:xfrm>
            <a:off x="3653844" y="3727967"/>
            <a:ext cx="1958196" cy="34619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sp>
        <p:nvSpPr>
          <p:cNvPr id="14" name="矩形 13">
            <a:extLst>
              <a:ext uri="{FF2B5EF4-FFF2-40B4-BE49-F238E27FC236}">
                <a16:creationId xmlns:a16="http://schemas.microsoft.com/office/drawing/2014/main" id="{8A0A44FB-7BC5-AAD4-834B-DB0A1B1C533E}"/>
              </a:ext>
            </a:extLst>
          </p:cNvPr>
          <p:cNvSpPr/>
          <p:nvPr/>
        </p:nvSpPr>
        <p:spPr>
          <a:xfrm>
            <a:off x="9037716" y="3554870"/>
            <a:ext cx="1958196" cy="34619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spTree>
    <p:extLst>
      <p:ext uri="{BB962C8B-B14F-4D97-AF65-F5344CB8AC3E}">
        <p14:creationId xmlns:p14="http://schemas.microsoft.com/office/powerpoint/2010/main" val="3822721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23D8B9-3509-05A9-AF68-465ECA8E89A6}"/>
            </a:ext>
          </a:extLst>
        </p:cNvPr>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CA0DF940-3F7D-4BE5-A258-D3062D3D17E2}"/>
              </a:ext>
            </a:extLst>
          </p:cNvPr>
          <p:cNvSpPr>
            <a:spLocks noGrp="1"/>
          </p:cNvSpPr>
          <p:nvPr>
            <p:ph type="sldNum" sz="quarter" idx="12"/>
          </p:nvPr>
        </p:nvSpPr>
        <p:spPr/>
        <p:txBody>
          <a:bodyPr/>
          <a:lstStyle/>
          <a:p>
            <a:fld id="{C8BB1146-E542-4D4E-B8E9-6919A11DDD48}" type="slidenum">
              <a:rPr lang="en-US" smtClean="0"/>
              <a:pPr/>
              <a:t>18</a:t>
            </a:fld>
            <a:endParaRPr lang="en-US"/>
          </a:p>
        </p:txBody>
      </p:sp>
      <p:sp>
        <p:nvSpPr>
          <p:cNvPr id="10" name="标题 6">
            <a:extLst>
              <a:ext uri="{FF2B5EF4-FFF2-40B4-BE49-F238E27FC236}">
                <a16:creationId xmlns:a16="http://schemas.microsoft.com/office/drawing/2014/main" id="{EA12E181-C5CF-010A-456C-D3A7A46364FD}"/>
              </a:ext>
            </a:extLst>
          </p:cNvPr>
          <p:cNvSpPr txBox="1">
            <a:spLocks/>
          </p:cNvSpPr>
          <p:nvPr/>
        </p:nvSpPr>
        <p:spPr>
          <a:xfrm>
            <a:off x="-72754" y="37611"/>
            <a:ext cx="10515600" cy="63406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none">
                <a:solidFill>
                  <a:schemeClr val="tx1"/>
                </a:solidFill>
                <a:effectLst/>
                <a:latin typeface="+mj-lt"/>
                <a:ea typeface="+mj-ea"/>
                <a:cs typeface="+mj-cs"/>
              </a:defRPr>
            </a:lvl1pPr>
          </a:lstStyle>
          <a:p>
            <a:r>
              <a:rPr lang="en-US" altLang="zh-CN" dirty="0"/>
              <a:t>4.</a:t>
            </a:r>
            <a:r>
              <a:rPr lang="zh-CN" altLang="en-US" dirty="0"/>
              <a:t>领域解耦元学习</a:t>
            </a:r>
            <a:r>
              <a:rPr lang="en-US" altLang="zh-CN" dirty="0"/>
              <a:t>-</a:t>
            </a:r>
            <a:r>
              <a:rPr lang="zh-CN" altLang="en-US" dirty="0"/>
              <a:t>可视化</a:t>
            </a:r>
            <a:r>
              <a:rPr lang="en-US" altLang="zh-CN" dirty="0"/>
              <a:t>2</a:t>
            </a:r>
            <a:endParaRPr lang="zh-CN" altLang="en-US" b="1" dirty="0"/>
          </a:p>
        </p:txBody>
      </p:sp>
      <p:pic>
        <p:nvPicPr>
          <p:cNvPr id="3" name="图片 2">
            <a:extLst>
              <a:ext uri="{FF2B5EF4-FFF2-40B4-BE49-F238E27FC236}">
                <a16:creationId xmlns:a16="http://schemas.microsoft.com/office/drawing/2014/main" id="{DF707DF5-2CC1-7452-9C56-6C5855EAB2F4}"/>
              </a:ext>
            </a:extLst>
          </p:cNvPr>
          <p:cNvPicPr>
            <a:picLocks noChangeAspect="1"/>
          </p:cNvPicPr>
          <p:nvPr/>
        </p:nvPicPr>
        <p:blipFill>
          <a:blip r:embed="rId2"/>
          <a:stretch>
            <a:fillRect/>
          </a:stretch>
        </p:blipFill>
        <p:spPr>
          <a:xfrm>
            <a:off x="0" y="994992"/>
            <a:ext cx="5584895" cy="5071259"/>
          </a:xfrm>
          <a:prstGeom prst="rect">
            <a:avLst/>
          </a:prstGeom>
        </p:spPr>
      </p:pic>
      <p:pic>
        <p:nvPicPr>
          <p:cNvPr id="6" name="图片 5">
            <a:extLst>
              <a:ext uri="{FF2B5EF4-FFF2-40B4-BE49-F238E27FC236}">
                <a16:creationId xmlns:a16="http://schemas.microsoft.com/office/drawing/2014/main" id="{EFB4D6CE-9515-BA8E-12F5-FEF0B7C2DD6C}"/>
              </a:ext>
            </a:extLst>
          </p:cNvPr>
          <p:cNvPicPr>
            <a:picLocks noChangeAspect="1"/>
          </p:cNvPicPr>
          <p:nvPr/>
        </p:nvPicPr>
        <p:blipFill>
          <a:blip r:embed="rId3"/>
          <a:stretch>
            <a:fillRect/>
          </a:stretch>
        </p:blipFill>
        <p:spPr>
          <a:xfrm>
            <a:off x="5605350" y="994991"/>
            <a:ext cx="6428357" cy="5071259"/>
          </a:xfrm>
          <a:prstGeom prst="rect">
            <a:avLst/>
          </a:prstGeom>
        </p:spPr>
      </p:pic>
      <p:sp>
        <p:nvSpPr>
          <p:cNvPr id="8" name="矩形 7">
            <a:extLst>
              <a:ext uri="{FF2B5EF4-FFF2-40B4-BE49-F238E27FC236}">
                <a16:creationId xmlns:a16="http://schemas.microsoft.com/office/drawing/2014/main" id="{32BC0B61-70CA-74BE-2776-6B257DC72104}"/>
              </a:ext>
            </a:extLst>
          </p:cNvPr>
          <p:cNvSpPr/>
          <p:nvPr/>
        </p:nvSpPr>
        <p:spPr>
          <a:xfrm>
            <a:off x="3349044" y="3870207"/>
            <a:ext cx="1958196" cy="34619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sp>
        <p:nvSpPr>
          <p:cNvPr id="9" name="矩形 8">
            <a:extLst>
              <a:ext uri="{FF2B5EF4-FFF2-40B4-BE49-F238E27FC236}">
                <a16:creationId xmlns:a16="http://schemas.microsoft.com/office/drawing/2014/main" id="{4F38A85C-0EE9-6C80-7534-5FD362C35ECE}"/>
              </a:ext>
            </a:extLst>
          </p:cNvPr>
          <p:cNvSpPr/>
          <p:nvPr/>
        </p:nvSpPr>
        <p:spPr>
          <a:xfrm>
            <a:off x="9463748" y="4296927"/>
            <a:ext cx="1958196" cy="34619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spTree>
    <p:extLst>
      <p:ext uri="{BB962C8B-B14F-4D97-AF65-F5344CB8AC3E}">
        <p14:creationId xmlns:p14="http://schemas.microsoft.com/office/powerpoint/2010/main" val="41027212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a:extLst>
              <a:ext uri="{FF2B5EF4-FFF2-40B4-BE49-F238E27FC236}">
                <a16:creationId xmlns:a16="http://schemas.microsoft.com/office/drawing/2014/main" id="{514EE659-2FAF-A3F3-8FDC-14ACA896E7B3}"/>
              </a:ext>
            </a:extLst>
          </p:cNvPr>
          <p:cNvPicPr>
            <a:picLocks noChangeAspect="1"/>
          </p:cNvPicPr>
          <p:nvPr/>
        </p:nvPicPr>
        <p:blipFill>
          <a:blip r:embed="rId2"/>
          <a:stretch>
            <a:fillRect/>
          </a:stretch>
        </p:blipFill>
        <p:spPr>
          <a:xfrm>
            <a:off x="791778" y="1949229"/>
            <a:ext cx="10059804" cy="3162741"/>
          </a:xfrm>
          <a:prstGeom prst="rect">
            <a:avLst/>
          </a:prstGeom>
        </p:spPr>
      </p:pic>
      <p:sp>
        <p:nvSpPr>
          <p:cNvPr id="5" name="灯片编号占位符 4">
            <a:extLst>
              <a:ext uri="{FF2B5EF4-FFF2-40B4-BE49-F238E27FC236}">
                <a16:creationId xmlns:a16="http://schemas.microsoft.com/office/drawing/2014/main" id="{8D772BB7-623B-0077-7931-DCC7E6C42A92}"/>
              </a:ext>
            </a:extLst>
          </p:cNvPr>
          <p:cNvSpPr>
            <a:spLocks noGrp="1"/>
          </p:cNvSpPr>
          <p:nvPr>
            <p:ph type="sldNum" sz="quarter" idx="12"/>
          </p:nvPr>
        </p:nvSpPr>
        <p:spPr/>
        <p:txBody>
          <a:bodyPr/>
          <a:lstStyle/>
          <a:p>
            <a:fld id="{C8BB1146-E542-4D4E-B8E9-6919A11DDD48}" type="slidenum">
              <a:rPr lang="en-US" smtClean="0"/>
              <a:pPr/>
              <a:t>19</a:t>
            </a:fld>
            <a:endParaRPr lang="en-US"/>
          </a:p>
        </p:txBody>
      </p:sp>
      <p:sp>
        <p:nvSpPr>
          <p:cNvPr id="3" name="标题 6">
            <a:extLst>
              <a:ext uri="{FF2B5EF4-FFF2-40B4-BE49-F238E27FC236}">
                <a16:creationId xmlns:a16="http://schemas.microsoft.com/office/drawing/2014/main" id="{4F5A63AF-E47F-A5D1-C7D4-DF30864C4DED}"/>
              </a:ext>
            </a:extLst>
          </p:cNvPr>
          <p:cNvSpPr txBox="1">
            <a:spLocks/>
          </p:cNvSpPr>
          <p:nvPr/>
        </p:nvSpPr>
        <p:spPr>
          <a:xfrm>
            <a:off x="-72754" y="37611"/>
            <a:ext cx="10515600" cy="63406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none">
                <a:solidFill>
                  <a:schemeClr val="tx1"/>
                </a:solidFill>
                <a:effectLst/>
                <a:latin typeface="+mj-lt"/>
                <a:ea typeface="+mj-ea"/>
                <a:cs typeface="+mj-cs"/>
              </a:defRPr>
            </a:lvl1pPr>
          </a:lstStyle>
          <a:p>
            <a:r>
              <a:rPr lang="en-US" altLang="zh-CN" dirty="0"/>
              <a:t>4.</a:t>
            </a:r>
            <a:r>
              <a:rPr lang="zh-CN" altLang="en-US" dirty="0"/>
              <a:t>领域解耦元学习</a:t>
            </a:r>
            <a:r>
              <a:rPr lang="en-US" altLang="zh-CN" dirty="0"/>
              <a:t>-</a:t>
            </a:r>
            <a:r>
              <a:rPr lang="zh-CN" altLang="en-US" dirty="0"/>
              <a:t>与对比方法的比较</a:t>
            </a:r>
            <a:endParaRPr lang="zh-CN" altLang="en-US" b="1" dirty="0"/>
          </a:p>
        </p:txBody>
      </p:sp>
      <p:sp>
        <p:nvSpPr>
          <p:cNvPr id="12" name="矩形 11">
            <a:extLst>
              <a:ext uri="{FF2B5EF4-FFF2-40B4-BE49-F238E27FC236}">
                <a16:creationId xmlns:a16="http://schemas.microsoft.com/office/drawing/2014/main" id="{675B17DA-B461-8587-DCB5-2FF04A42F674}"/>
              </a:ext>
            </a:extLst>
          </p:cNvPr>
          <p:cNvSpPr/>
          <p:nvPr/>
        </p:nvSpPr>
        <p:spPr>
          <a:xfrm>
            <a:off x="646484" y="4591567"/>
            <a:ext cx="1958196" cy="34619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spTree>
    <p:extLst>
      <p:ext uri="{BB962C8B-B14F-4D97-AF65-F5344CB8AC3E}">
        <p14:creationId xmlns:p14="http://schemas.microsoft.com/office/powerpoint/2010/main" val="24813459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B9E57BB-D324-3B5A-C0B8-E80AD7F5E81D}"/>
              </a:ext>
            </a:extLst>
          </p:cNvPr>
          <p:cNvGrpSpPr/>
          <p:nvPr/>
        </p:nvGrpSpPr>
        <p:grpSpPr>
          <a:xfrm>
            <a:off x="109125" y="-108447"/>
            <a:ext cx="6936958" cy="6183944"/>
            <a:chOff x="747480" y="875819"/>
            <a:chExt cx="6936958" cy="5163166"/>
          </a:xfrm>
        </p:grpSpPr>
        <p:grpSp>
          <p:nvGrpSpPr>
            <p:cNvPr id="23" name="Group 22">
              <a:extLst>
                <a:ext uri="{FF2B5EF4-FFF2-40B4-BE49-F238E27FC236}">
                  <a16:creationId xmlns:a16="http://schemas.microsoft.com/office/drawing/2014/main" id="{2DB636B5-2BF5-C616-7542-D43CF93DCCAC}"/>
                </a:ext>
              </a:extLst>
            </p:cNvPr>
            <p:cNvGrpSpPr/>
            <p:nvPr/>
          </p:nvGrpSpPr>
          <p:grpSpPr>
            <a:xfrm>
              <a:off x="6268666" y="875819"/>
              <a:ext cx="1415772" cy="830997"/>
              <a:chOff x="6268666" y="875819"/>
              <a:chExt cx="1415772" cy="830997"/>
            </a:xfrm>
          </p:grpSpPr>
          <p:sp>
            <p:nvSpPr>
              <p:cNvPr id="25" name="TextBox 24">
                <a:extLst>
                  <a:ext uri="{FF2B5EF4-FFF2-40B4-BE49-F238E27FC236}">
                    <a16:creationId xmlns:a16="http://schemas.microsoft.com/office/drawing/2014/main" id="{53832FC0-C829-EE28-6F76-5A086ECCB3DE}"/>
                  </a:ext>
                </a:extLst>
              </p:cNvPr>
              <p:cNvSpPr txBox="1"/>
              <p:nvPr/>
            </p:nvSpPr>
            <p:spPr>
              <a:xfrm>
                <a:off x="6268666" y="875819"/>
                <a:ext cx="1415772" cy="830997"/>
              </a:xfrm>
              <a:prstGeom prst="rect">
                <a:avLst/>
              </a:prstGeom>
              <a:noFill/>
              <a:ln>
                <a:noFill/>
              </a:ln>
            </p:spPr>
            <p:txBody>
              <a:bodyPr wrap="none" lIns="91440" tIns="45720" rIns="91440" bIns="45720" anchor="ctr" anchorCtr="0">
                <a:spAutoFit/>
              </a:bodyPr>
              <a:lstStyle/>
              <a:p>
                <a:pPr algn="ctr">
                  <a:lnSpc>
                    <a:spcPct val="100000"/>
                  </a:lnSpc>
                  <a:buSzPct val="25000"/>
                </a:pPr>
                <a:r>
                  <a:rPr lang="zh-CN" altLang="en-US" sz="4800" b="1" dirty="0">
                    <a:solidFill>
                      <a:schemeClr val="accent1"/>
                    </a:solidFill>
                  </a:rPr>
                  <a:t>目录</a:t>
                </a:r>
                <a:endParaRPr lang="en-US" altLang="zh-CN" sz="4800" b="1" dirty="0">
                  <a:solidFill>
                    <a:schemeClr val="accent1"/>
                  </a:solidFill>
                </a:endParaRPr>
              </a:p>
            </p:txBody>
          </p:sp>
        </p:grpSp>
        <p:grpSp>
          <p:nvGrpSpPr>
            <p:cNvPr id="27" name="Group 26">
              <a:extLst>
                <a:ext uri="{FF2B5EF4-FFF2-40B4-BE49-F238E27FC236}">
                  <a16:creationId xmlns:a16="http://schemas.microsoft.com/office/drawing/2014/main" id="{5C58426E-6455-FBCD-7D0D-4016FFFECAA5}"/>
                </a:ext>
              </a:extLst>
            </p:cNvPr>
            <p:cNvGrpSpPr/>
            <p:nvPr/>
          </p:nvGrpSpPr>
          <p:grpSpPr>
            <a:xfrm>
              <a:off x="747480" y="1713996"/>
              <a:ext cx="3345376" cy="1049106"/>
              <a:chOff x="747480" y="1717371"/>
              <a:chExt cx="3345376" cy="1049106"/>
            </a:xfrm>
          </p:grpSpPr>
          <p:sp>
            <p:nvSpPr>
              <p:cNvPr id="45" name="Rectangle 44">
                <a:extLst>
                  <a:ext uri="{FF2B5EF4-FFF2-40B4-BE49-F238E27FC236}">
                    <a16:creationId xmlns:a16="http://schemas.microsoft.com/office/drawing/2014/main" id="{316BFC9B-EC3E-1DA4-440F-C91E26A7E57C}"/>
                  </a:ext>
                </a:extLst>
              </p:cNvPr>
              <p:cNvSpPr/>
              <p:nvPr/>
            </p:nvSpPr>
            <p:spPr>
              <a:xfrm>
                <a:off x="1720311" y="2075260"/>
                <a:ext cx="2372545" cy="49047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08000" tIns="108000" rIns="108000" bIns="108000" rtlCol="0" anchor="ctr"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nSpc>
                    <a:spcPct val="100000"/>
                  </a:lnSpc>
                </a:pPr>
                <a:r>
                  <a:rPr kumimoji="1" lang="zh-CN" altLang="en-US" sz="2400" b="1" dirty="0">
                    <a:solidFill>
                      <a:schemeClr val="tx1"/>
                    </a:solidFill>
                  </a:rPr>
                  <a:t>研究背景与问题</a:t>
                </a:r>
              </a:p>
            </p:txBody>
          </p:sp>
          <p:sp>
            <p:nvSpPr>
              <p:cNvPr id="44" name="Rectangle 43">
                <a:extLst>
                  <a:ext uri="{FF2B5EF4-FFF2-40B4-BE49-F238E27FC236}">
                    <a16:creationId xmlns:a16="http://schemas.microsoft.com/office/drawing/2014/main" id="{63B289B1-FC12-C897-4C63-39F075B2BBB6}"/>
                  </a:ext>
                </a:extLst>
              </p:cNvPr>
              <p:cNvSpPr/>
              <p:nvPr/>
            </p:nvSpPr>
            <p:spPr>
              <a:xfrm>
                <a:off x="747480" y="1717371"/>
                <a:ext cx="1305603" cy="10491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r>
                  <a:rPr kumimoji="1" lang="en-US" altLang="zh-CN" sz="5400" b="1" dirty="0">
                    <a:solidFill>
                      <a:schemeClr val="tx2"/>
                    </a:solidFill>
                  </a:rPr>
                  <a:t>01</a:t>
                </a:r>
              </a:p>
            </p:txBody>
          </p:sp>
        </p:grpSp>
        <p:grpSp>
          <p:nvGrpSpPr>
            <p:cNvPr id="28" name="Group 27">
              <a:extLst>
                <a:ext uri="{FF2B5EF4-FFF2-40B4-BE49-F238E27FC236}">
                  <a16:creationId xmlns:a16="http://schemas.microsoft.com/office/drawing/2014/main" id="{8D40CEB9-7CA2-AE49-CF9C-CD2991F56ACE}"/>
                </a:ext>
              </a:extLst>
            </p:cNvPr>
            <p:cNvGrpSpPr/>
            <p:nvPr/>
          </p:nvGrpSpPr>
          <p:grpSpPr>
            <a:xfrm>
              <a:off x="747484" y="2498380"/>
              <a:ext cx="4546700" cy="2558684"/>
              <a:chOff x="1353986" y="2446857"/>
              <a:chExt cx="4546700" cy="2558684"/>
            </a:xfrm>
          </p:grpSpPr>
          <p:grpSp>
            <p:nvGrpSpPr>
              <p:cNvPr id="39" name="Group 38">
                <a:extLst>
                  <a:ext uri="{FF2B5EF4-FFF2-40B4-BE49-F238E27FC236}">
                    <a16:creationId xmlns:a16="http://schemas.microsoft.com/office/drawing/2014/main" id="{CF6C926D-FB9B-7607-43C3-99F6B023755A}"/>
                  </a:ext>
                </a:extLst>
              </p:cNvPr>
              <p:cNvGrpSpPr/>
              <p:nvPr/>
            </p:nvGrpSpPr>
            <p:grpSpPr>
              <a:xfrm>
                <a:off x="2346024" y="2800563"/>
                <a:ext cx="3554662" cy="2204978"/>
                <a:chOff x="-506661" y="2952124"/>
                <a:chExt cx="3554662" cy="2204978"/>
              </a:xfrm>
            </p:grpSpPr>
            <p:sp>
              <p:nvSpPr>
                <p:cNvPr id="41" name="Rectangle 40">
                  <a:extLst>
                    <a:ext uri="{FF2B5EF4-FFF2-40B4-BE49-F238E27FC236}">
                      <a16:creationId xmlns:a16="http://schemas.microsoft.com/office/drawing/2014/main" id="{DA4BEA30-F4C1-1C23-99B8-195942EE83D4}"/>
                    </a:ext>
                  </a:extLst>
                </p:cNvPr>
                <p:cNvSpPr/>
                <p:nvPr/>
              </p:nvSpPr>
              <p:spPr>
                <a:xfrm>
                  <a:off x="-506661" y="2952124"/>
                  <a:ext cx="1756992" cy="49047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08000" tIns="108000" rIns="108000" bIns="108000" rtlCol="0" anchor="ctr"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nSpc>
                      <a:spcPct val="100000"/>
                    </a:lnSpc>
                  </a:pPr>
                  <a:r>
                    <a:rPr kumimoji="1" lang="zh-CN" altLang="en-US" sz="2400" b="1" dirty="0">
                      <a:solidFill>
                        <a:schemeClr val="accent1"/>
                      </a:solidFill>
                    </a:rPr>
                    <a:t>研究的贡献</a:t>
                  </a:r>
                </a:p>
              </p:txBody>
            </p:sp>
            <p:sp>
              <p:nvSpPr>
                <p:cNvPr id="42" name="Rectangle 41">
                  <a:extLst>
                    <a:ext uri="{FF2B5EF4-FFF2-40B4-BE49-F238E27FC236}">
                      <a16:creationId xmlns:a16="http://schemas.microsoft.com/office/drawing/2014/main" id="{3118D6F7-EA71-8571-1623-69401187F332}"/>
                    </a:ext>
                  </a:extLst>
                </p:cNvPr>
                <p:cNvSpPr/>
                <p:nvPr/>
              </p:nvSpPr>
              <p:spPr>
                <a:xfrm>
                  <a:off x="660401" y="4736501"/>
                  <a:ext cx="2387600" cy="4206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t"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nSpc>
                      <a:spcPct val="120000"/>
                    </a:lnSpc>
                  </a:pPr>
                  <a:endParaRPr kumimoji="1" lang="zh-CN" altLang="en-US" sz="1200" dirty="0">
                    <a:solidFill>
                      <a:schemeClr val="tx1"/>
                    </a:solidFill>
                  </a:endParaRPr>
                </a:p>
              </p:txBody>
            </p:sp>
          </p:grpSp>
          <p:sp>
            <p:nvSpPr>
              <p:cNvPr id="40" name="Rectangle 39">
                <a:extLst>
                  <a:ext uri="{FF2B5EF4-FFF2-40B4-BE49-F238E27FC236}">
                    <a16:creationId xmlns:a16="http://schemas.microsoft.com/office/drawing/2014/main" id="{94548C8C-ABD4-1D7D-5BC5-8DA28A34100D}"/>
                  </a:ext>
                </a:extLst>
              </p:cNvPr>
              <p:cNvSpPr/>
              <p:nvPr/>
            </p:nvSpPr>
            <p:spPr>
              <a:xfrm>
                <a:off x="1353986" y="2446857"/>
                <a:ext cx="2387601" cy="10491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r>
                  <a:rPr kumimoji="1" lang="en-US" altLang="zh-CN" sz="5400" b="1" dirty="0">
                    <a:solidFill>
                      <a:schemeClr val="accent1"/>
                    </a:solidFill>
                  </a:rPr>
                  <a:t>02</a:t>
                </a:r>
              </a:p>
            </p:txBody>
          </p:sp>
        </p:grpSp>
        <p:grpSp>
          <p:nvGrpSpPr>
            <p:cNvPr id="29" name="Group 28">
              <a:extLst>
                <a:ext uri="{FF2B5EF4-FFF2-40B4-BE49-F238E27FC236}">
                  <a16:creationId xmlns:a16="http://schemas.microsoft.com/office/drawing/2014/main" id="{F0D9FF9C-F168-79FB-23C6-4BA4D7499643}"/>
                </a:ext>
              </a:extLst>
            </p:cNvPr>
            <p:cNvGrpSpPr/>
            <p:nvPr/>
          </p:nvGrpSpPr>
          <p:grpSpPr>
            <a:xfrm>
              <a:off x="747483" y="3355413"/>
              <a:ext cx="6809258" cy="1049106"/>
              <a:chOff x="-3570716" y="3358788"/>
              <a:chExt cx="6809258" cy="1049106"/>
            </a:xfrm>
          </p:grpSpPr>
          <p:sp>
            <p:nvSpPr>
              <p:cNvPr id="37" name="Rectangle 36">
                <a:extLst>
                  <a:ext uri="{FF2B5EF4-FFF2-40B4-BE49-F238E27FC236}">
                    <a16:creationId xmlns:a16="http://schemas.microsoft.com/office/drawing/2014/main" id="{3039AACF-831C-AA65-3040-794023AE8380}"/>
                  </a:ext>
                </a:extLst>
              </p:cNvPr>
              <p:cNvSpPr/>
              <p:nvPr/>
            </p:nvSpPr>
            <p:spPr>
              <a:xfrm flipH="1">
                <a:off x="-2578677" y="3729942"/>
                <a:ext cx="5817219" cy="49047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nSpc>
                    <a:spcPct val="100000"/>
                  </a:lnSpc>
                </a:pPr>
                <a:r>
                  <a:rPr lang="zh-CN" altLang="en-US" sz="2400" b="1" i="0" dirty="0">
                    <a:solidFill>
                      <a:srgbClr val="000000"/>
                    </a:solidFill>
                    <a:effectLst/>
                    <a:latin typeface="Times New Roman" panose="02020603050405020304" pitchFamily="18" charset="0"/>
                  </a:rPr>
                  <a:t>基于特征元对齐的人类行为识别方法</a:t>
                </a:r>
                <a:endParaRPr kumimoji="1" lang="zh-CN" altLang="en-US" sz="2400" b="1" dirty="0">
                  <a:solidFill>
                    <a:schemeClr val="tx1"/>
                  </a:solidFill>
                </a:endParaRPr>
              </a:p>
            </p:txBody>
          </p:sp>
          <p:sp>
            <p:nvSpPr>
              <p:cNvPr id="36" name="Rectangle 35">
                <a:extLst>
                  <a:ext uri="{FF2B5EF4-FFF2-40B4-BE49-F238E27FC236}">
                    <a16:creationId xmlns:a16="http://schemas.microsoft.com/office/drawing/2014/main" id="{63ADE2C3-5AAD-877F-6B10-C99EB356ACB5}"/>
                  </a:ext>
                </a:extLst>
              </p:cNvPr>
              <p:cNvSpPr/>
              <p:nvPr/>
            </p:nvSpPr>
            <p:spPr>
              <a:xfrm>
                <a:off x="-3570716" y="3358788"/>
                <a:ext cx="2387601" cy="10491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r>
                  <a:rPr kumimoji="1" lang="en-US" altLang="zh-CN" sz="5400" b="1" dirty="0">
                    <a:solidFill>
                      <a:schemeClr val="tx2"/>
                    </a:solidFill>
                  </a:rPr>
                  <a:t>03</a:t>
                </a:r>
              </a:p>
            </p:txBody>
          </p:sp>
        </p:grpSp>
        <p:grpSp>
          <p:nvGrpSpPr>
            <p:cNvPr id="30" name="Group 29">
              <a:extLst>
                <a:ext uri="{FF2B5EF4-FFF2-40B4-BE49-F238E27FC236}">
                  <a16:creationId xmlns:a16="http://schemas.microsoft.com/office/drawing/2014/main" id="{A7D34E02-AC74-A07A-E0ED-2FDFDF397E34}"/>
                </a:ext>
              </a:extLst>
            </p:cNvPr>
            <p:cNvGrpSpPr/>
            <p:nvPr/>
          </p:nvGrpSpPr>
          <p:grpSpPr>
            <a:xfrm>
              <a:off x="747480" y="4182589"/>
              <a:ext cx="6743641" cy="1049106"/>
              <a:chOff x="-2964217" y="4131066"/>
              <a:chExt cx="6743641" cy="1049106"/>
            </a:xfrm>
          </p:grpSpPr>
          <p:sp>
            <p:nvSpPr>
              <p:cNvPr id="33" name="Rectangle 32">
                <a:extLst>
                  <a:ext uri="{FF2B5EF4-FFF2-40B4-BE49-F238E27FC236}">
                    <a16:creationId xmlns:a16="http://schemas.microsoft.com/office/drawing/2014/main" id="{0EACA6E4-5A16-2865-647B-E429DBB692A9}"/>
                  </a:ext>
                </a:extLst>
              </p:cNvPr>
              <p:cNvSpPr/>
              <p:nvPr/>
            </p:nvSpPr>
            <p:spPr>
              <a:xfrm>
                <a:off x="-1978664" y="4533674"/>
                <a:ext cx="5758088" cy="49047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08000" tIns="108000" rIns="108000" bIns="108000" rtlCol="0" anchor="ctr"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nSpc>
                    <a:spcPct val="100000"/>
                  </a:lnSpc>
                </a:pPr>
                <a:r>
                  <a:rPr kumimoji="1" lang="zh-CN" altLang="en-US" sz="2400" b="1" dirty="0">
                    <a:solidFill>
                      <a:schemeClr val="accent1"/>
                    </a:solidFill>
                  </a:rPr>
                  <a:t>基于领域解耦元学习的人类行为识别方法</a:t>
                </a:r>
              </a:p>
            </p:txBody>
          </p:sp>
          <p:sp>
            <p:nvSpPr>
              <p:cNvPr id="32" name="Rectangle 31">
                <a:extLst>
                  <a:ext uri="{FF2B5EF4-FFF2-40B4-BE49-F238E27FC236}">
                    <a16:creationId xmlns:a16="http://schemas.microsoft.com/office/drawing/2014/main" id="{B7E0C6C9-F9F8-1C93-49A0-84E8671AEAF1}"/>
                  </a:ext>
                </a:extLst>
              </p:cNvPr>
              <p:cNvSpPr/>
              <p:nvPr/>
            </p:nvSpPr>
            <p:spPr>
              <a:xfrm>
                <a:off x="-2964217" y="4131066"/>
                <a:ext cx="2387601" cy="10491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r>
                  <a:rPr kumimoji="1" lang="en-US" altLang="zh-CN" sz="5400" b="1" dirty="0">
                    <a:solidFill>
                      <a:schemeClr val="accent1"/>
                    </a:solidFill>
                  </a:rPr>
                  <a:t>04</a:t>
                </a:r>
              </a:p>
            </p:txBody>
          </p:sp>
        </p:grpSp>
        <p:grpSp>
          <p:nvGrpSpPr>
            <p:cNvPr id="47" name="Group 46">
              <a:extLst>
                <a:ext uri="{FF2B5EF4-FFF2-40B4-BE49-F238E27FC236}">
                  <a16:creationId xmlns:a16="http://schemas.microsoft.com/office/drawing/2014/main" id="{470D9C2B-D69A-600E-AA55-423BD1CAE90B}"/>
                </a:ext>
              </a:extLst>
            </p:cNvPr>
            <p:cNvGrpSpPr/>
            <p:nvPr/>
          </p:nvGrpSpPr>
          <p:grpSpPr>
            <a:xfrm>
              <a:off x="747480" y="4989879"/>
              <a:ext cx="2749034" cy="1049106"/>
              <a:chOff x="-7888919" y="4993254"/>
              <a:chExt cx="2749034" cy="1049106"/>
            </a:xfrm>
          </p:grpSpPr>
          <p:sp>
            <p:nvSpPr>
              <p:cNvPr id="50" name="Rectangle 49">
                <a:extLst>
                  <a:ext uri="{FF2B5EF4-FFF2-40B4-BE49-F238E27FC236}">
                    <a16:creationId xmlns:a16="http://schemas.microsoft.com/office/drawing/2014/main" id="{CF2A3734-7271-FC7A-A027-DD4FA0A11E95}"/>
                  </a:ext>
                </a:extLst>
              </p:cNvPr>
              <p:cNvSpPr/>
              <p:nvPr/>
            </p:nvSpPr>
            <p:spPr>
              <a:xfrm>
                <a:off x="-6896877" y="5341101"/>
                <a:ext cx="1756992" cy="49047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08000" tIns="108000" rIns="108000" bIns="108000" rtlCol="0" anchor="ctr"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nSpc>
                    <a:spcPct val="100000"/>
                  </a:lnSpc>
                </a:pPr>
                <a:r>
                  <a:rPr kumimoji="1" lang="zh-CN" altLang="en-US" sz="2400" b="1" dirty="0">
                    <a:solidFill>
                      <a:schemeClr val="tx1"/>
                    </a:solidFill>
                  </a:rPr>
                  <a:t>总结与展望</a:t>
                </a:r>
              </a:p>
            </p:txBody>
          </p:sp>
          <p:sp>
            <p:nvSpPr>
              <p:cNvPr id="49" name="Rectangle 48">
                <a:extLst>
                  <a:ext uri="{FF2B5EF4-FFF2-40B4-BE49-F238E27FC236}">
                    <a16:creationId xmlns:a16="http://schemas.microsoft.com/office/drawing/2014/main" id="{182A5C25-0438-127C-E2C3-F1667AE53572}"/>
                  </a:ext>
                </a:extLst>
              </p:cNvPr>
              <p:cNvSpPr/>
              <p:nvPr/>
            </p:nvSpPr>
            <p:spPr>
              <a:xfrm>
                <a:off x="-7888919" y="4993254"/>
                <a:ext cx="2387601" cy="10491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ctr"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r>
                  <a:rPr kumimoji="1" lang="en-US" altLang="zh-CN" sz="5400" b="1" dirty="0">
                    <a:solidFill>
                      <a:schemeClr val="tx2"/>
                    </a:solidFill>
                  </a:rPr>
                  <a:t>05</a:t>
                </a:r>
              </a:p>
            </p:txBody>
          </p:sp>
        </p:grpSp>
      </p:grpSp>
      <p:sp>
        <p:nvSpPr>
          <p:cNvPr id="4" name="灯片编号占位符 3">
            <a:extLst>
              <a:ext uri="{FF2B5EF4-FFF2-40B4-BE49-F238E27FC236}">
                <a16:creationId xmlns:a16="http://schemas.microsoft.com/office/drawing/2014/main" id="{28642BF6-DA47-861E-E8F0-E4EBB4D82B66}"/>
              </a:ext>
            </a:extLst>
          </p:cNvPr>
          <p:cNvSpPr>
            <a:spLocks noGrp="1"/>
          </p:cNvSpPr>
          <p:nvPr>
            <p:ph type="sldNum" sz="quarter" idx="12"/>
          </p:nvPr>
        </p:nvSpPr>
        <p:spPr/>
        <p:txBody>
          <a:bodyPr/>
          <a:lstStyle/>
          <a:p>
            <a:fld id="{C8BB1146-E542-4D4E-B8E9-6919A11DDD48}" type="slidenum">
              <a:rPr lang="en-US" smtClean="0"/>
              <a:pPr/>
              <a:t>2</a:t>
            </a:fld>
            <a:endParaRPr lang="en-US"/>
          </a:p>
        </p:txBody>
      </p:sp>
    </p:spTree>
    <p:custDataLst>
      <p:tags r:id="rId1"/>
    </p:custDataLst>
    <p:extLst>
      <p:ext uri="{BB962C8B-B14F-4D97-AF65-F5344CB8AC3E}">
        <p14:creationId xmlns:p14="http://schemas.microsoft.com/office/powerpoint/2010/main" val="21113200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a:extLst>
              <a:ext uri="{FF2B5EF4-FFF2-40B4-BE49-F238E27FC236}">
                <a16:creationId xmlns:a16="http://schemas.microsoft.com/office/drawing/2014/main" id="{C190AC26-2D89-4D2D-1F47-9E79CE5D45CE}"/>
              </a:ext>
            </a:extLst>
          </p:cNvPr>
          <p:cNvSpPr>
            <a:spLocks noGrp="1"/>
          </p:cNvSpPr>
          <p:nvPr>
            <p:ph type="sldNum" sz="quarter" idx="12"/>
          </p:nvPr>
        </p:nvSpPr>
        <p:spPr/>
        <p:txBody>
          <a:bodyPr/>
          <a:lstStyle/>
          <a:p>
            <a:fld id="{C8BB1146-E542-4D4E-B8E9-6919A11DDD48}" type="slidenum">
              <a:rPr lang="en-US" smtClean="0"/>
              <a:pPr/>
              <a:t>20</a:t>
            </a:fld>
            <a:endParaRPr lang="en-US"/>
          </a:p>
        </p:txBody>
      </p:sp>
      <p:sp>
        <p:nvSpPr>
          <p:cNvPr id="3" name="标题 6">
            <a:extLst>
              <a:ext uri="{FF2B5EF4-FFF2-40B4-BE49-F238E27FC236}">
                <a16:creationId xmlns:a16="http://schemas.microsoft.com/office/drawing/2014/main" id="{EB7637A1-EE83-87C6-2B6B-E18C048C2272}"/>
              </a:ext>
            </a:extLst>
          </p:cNvPr>
          <p:cNvSpPr txBox="1">
            <a:spLocks/>
          </p:cNvSpPr>
          <p:nvPr/>
        </p:nvSpPr>
        <p:spPr>
          <a:xfrm>
            <a:off x="-72754" y="37611"/>
            <a:ext cx="10515600" cy="63406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none">
                <a:solidFill>
                  <a:schemeClr val="tx1"/>
                </a:solidFill>
                <a:effectLst/>
                <a:latin typeface="+mj-lt"/>
                <a:ea typeface="+mj-ea"/>
                <a:cs typeface="+mj-cs"/>
              </a:defRPr>
            </a:lvl1pPr>
          </a:lstStyle>
          <a:p>
            <a:r>
              <a:rPr lang="en-US" altLang="zh-CN" dirty="0"/>
              <a:t>4.</a:t>
            </a:r>
            <a:r>
              <a:rPr lang="zh-CN" altLang="en-US" dirty="0"/>
              <a:t>领域解耦元学习</a:t>
            </a:r>
            <a:r>
              <a:rPr lang="en-US" altLang="zh-CN" dirty="0"/>
              <a:t>-</a:t>
            </a:r>
            <a:r>
              <a:rPr lang="zh-CN" altLang="en-US" dirty="0"/>
              <a:t>编码结构消融实验</a:t>
            </a:r>
            <a:endParaRPr lang="zh-CN" altLang="en-US" b="1" dirty="0"/>
          </a:p>
        </p:txBody>
      </p:sp>
      <p:pic>
        <p:nvPicPr>
          <p:cNvPr id="9" name="图片 8">
            <a:extLst>
              <a:ext uri="{FF2B5EF4-FFF2-40B4-BE49-F238E27FC236}">
                <a16:creationId xmlns:a16="http://schemas.microsoft.com/office/drawing/2014/main" id="{EEA1085C-A3AF-62D9-FB2B-DA9A46C47019}"/>
              </a:ext>
            </a:extLst>
          </p:cNvPr>
          <p:cNvPicPr>
            <a:picLocks noChangeAspect="1"/>
          </p:cNvPicPr>
          <p:nvPr/>
        </p:nvPicPr>
        <p:blipFill>
          <a:blip r:embed="rId2"/>
          <a:stretch>
            <a:fillRect/>
          </a:stretch>
        </p:blipFill>
        <p:spPr>
          <a:xfrm>
            <a:off x="564501" y="2196650"/>
            <a:ext cx="10164594" cy="1895740"/>
          </a:xfrm>
          <a:prstGeom prst="rect">
            <a:avLst/>
          </a:prstGeom>
        </p:spPr>
      </p:pic>
    </p:spTree>
    <p:extLst>
      <p:ext uri="{BB962C8B-B14F-4D97-AF65-F5344CB8AC3E}">
        <p14:creationId xmlns:p14="http://schemas.microsoft.com/office/powerpoint/2010/main" val="12145217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a:extLst>
              <a:ext uri="{FF2B5EF4-FFF2-40B4-BE49-F238E27FC236}">
                <a16:creationId xmlns:a16="http://schemas.microsoft.com/office/drawing/2014/main" id="{1EAC58F8-6B0E-AEC9-E59E-6443F1ADF555}"/>
              </a:ext>
            </a:extLst>
          </p:cNvPr>
          <p:cNvSpPr>
            <a:spLocks noGrp="1"/>
          </p:cNvSpPr>
          <p:nvPr>
            <p:ph type="sldNum" sz="quarter" idx="12"/>
          </p:nvPr>
        </p:nvSpPr>
        <p:spPr/>
        <p:txBody>
          <a:bodyPr/>
          <a:lstStyle/>
          <a:p>
            <a:fld id="{C8BB1146-E542-4D4E-B8E9-6919A11DDD48}" type="slidenum">
              <a:rPr lang="en-US" smtClean="0"/>
              <a:pPr/>
              <a:t>21</a:t>
            </a:fld>
            <a:endParaRPr lang="en-US"/>
          </a:p>
        </p:txBody>
      </p:sp>
      <p:sp>
        <p:nvSpPr>
          <p:cNvPr id="4" name="文本框 3">
            <a:extLst>
              <a:ext uri="{FF2B5EF4-FFF2-40B4-BE49-F238E27FC236}">
                <a16:creationId xmlns:a16="http://schemas.microsoft.com/office/drawing/2014/main" id="{A2691F4B-FEC9-CC7C-994B-E359F37E1DD0}"/>
              </a:ext>
            </a:extLst>
          </p:cNvPr>
          <p:cNvSpPr txBox="1"/>
          <p:nvPr/>
        </p:nvSpPr>
        <p:spPr>
          <a:xfrm>
            <a:off x="1039770" y="1777237"/>
            <a:ext cx="11084560" cy="1815882"/>
          </a:xfrm>
          <a:prstGeom prst="rect">
            <a:avLst/>
          </a:prstGeom>
          <a:noFill/>
        </p:spPr>
        <p:txBody>
          <a:bodyPr wrap="square">
            <a:spAutoFit/>
          </a:bodyPr>
          <a:lstStyle/>
          <a:p>
            <a:r>
              <a:rPr lang="zh-CN" altLang="en-US" sz="2800" dirty="0"/>
              <a:t>一，针对</a:t>
            </a:r>
            <a:r>
              <a:rPr lang="zh-CN" altLang="en-US" sz="2800" b="1" dirty="0"/>
              <a:t>分布外泛化能力的缺乏</a:t>
            </a:r>
            <a:r>
              <a:rPr lang="zh-CN" altLang="en-US" sz="2800" dirty="0"/>
              <a:t>，提出了基于特征元对齐的人类行为识别方法：鼓励模型将两个领域之间同一行为分别在两个参数的的特征距离最小化，参数迭代有利于提取同一行为的不变特征，从而提升分布外泛化能力。</a:t>
            </a:r>
            <a:endParaRPr lang="en-US" altLang="zh-CN" sz="2800" dirty="0"/>
          </a:p>
        </p:txBody>
      </p:sp>
      <p:sp>
        <p:nvSpPr>
          <p:cNvPr id="6" name="文本框 5">
            <a:extLst>
              <a:ext uri="{FF2B5EF4-FFF2-40B4-BE49-F238E27FC236}">
                <a16:creationId xmlns:a16="http://schemas.microsoft.com/office/drawing/2014/main" id="{4D745542-F433-6719-D50F-DEF769740487}"/>
              </a:ext>
            </a:extLst>
          </p:cNvPr>
          <p:cNvSpPr txBox="1"/>
          <p:nvPr/>
        </p:nvSpPr>
        <p:spPr>
          <a:xfrm>
            <a:off x="1039770" y="3880435"/>
            <a:ext cx="10769600" cy="1815882"/>
          </a:xfrm>
          <a:prstGeom prst="rect">
            <a:avLst/>
          </a:prstGeom>
          <a:noFill/>
        </p:spPr>
        <p:txBody>
          <a:bodyPr wrap="square">
            <a:spAutoFit/>
          </a:bodyPr>
          <a:lstStyle/>
          <a:p>
            <a:r>
              <a:rPr lang="zh-CN" altLang="en-US" sz="2800" dirty="0"/>
              <a:t>二，针对</a:t>
            </a:r>
            <a:r>
              <a:rPr lang="zh-CN" altLang="en-US" sz="2800" b="1" dirty="0"/>
              <a:t>分布外分类稳定性的缺乏</a:t>
            </a:r>
            <a:r>
              <a:rPr lang="zh-CN" altLang="en-US" sz="2800" dirty="0"/>
              <a:t>，提出了基于领域解耦元学习的人类行为识别方法：通过先验分布和重参数，约束潜在空间特征，防止在训练集上过拟合，加强潜在空间特征的鲁棒性，提升分布外分类稳定性。</a:t>
            </a:r>
          </a:p>
        </p:txBody>
      </p:sp>
      <p:sp>
        <p:nvSpPr>
          <p:cNvPr id="8" name="标题 6">
            <a:extLst>
              <a:ext uri="{FF2B5EF4-FFF2-40B4-BE49-F238E27FC236}">
                <a16:creationId xmlns:a16="http://schemas.microsoft.com/office/drawing/2014/main" id="{17222847-0AAB-3D39-35A5-E81CB374B68A}"/>
              </a:ext>
            </a:extLst>
          </p:cNvPr>
          <p:cNvSpPr txBox="1">
            <a:spLocks/>
          </p:cNvSpPr>
          <p:nvPr/>
        </p:nvSpPr>
        <p:spPr>
          <a:xfrm>
            <a:off x="-72754" y="37611"/>
            <a:ext cx="10515600" cy="63406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none">
                <a:solidFill>
                  <a:schemeClr val="tx1"/>
                </a:solidFill>
                <a:effectLst/>
                <a:latin typeface="+mj-lt"/>
                <a:ea typeface="+mj-ea"/>
                <a:cs typeface="+mj-cs"/>
              </a:defRPr>
            </a:lvl1pPr>
          </a:lstStyle>
          <a:p>
            <a:r>
              <a:rPr lang="en-US" altLang="zh-CN" dirty="0"/>
              <a:t>5.</a:t>
            </a:r>
            <a:r>
              <a:rPr lang="zh-CN" altLang="en-US" dirty="0"/>
              <a:t>总结</a:t>
            </a:r>
            <a:endParaRPr lang="zh-CN" altLang="en-US" b="1" dirty="0"/>
          </a:p>
        </p:txBody>
      </p:sp>
    </p:spTree>
    <p:extLst>
      <p:ext uri="{BB962C8B-B14F-4D97-AF65-F5344CB8AC3E}">
        <p14:creationId xmlns:p14="http://schemas.microsoft.com/office/powerpoint/2010/main" val="38703659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7377F6-6336-99A0-44A8-490035BA7060}"/>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6D5D7F1F-086A-9A20-EF30-452847DBDC5C}"/>
              </a:ext>
            </a:extLst>
          </p:cNvPr>
          <p:cNvSpPr>
            <a:spLocks noGrp="1"/>
          </p:cNvSpPr>
          <p:nvPr>
            <p:ph type="title"/>
          </p:nvPr>
        </p:nvSpPr>
        <p:spPr>
          <a:xfrm>
            <a:off x="237705" y="0"/>
            <a:ext cx="10858500" cy="657764"/>
          </a:xfrm>
        </p:spPr>
        <p:txBody>
          <a:bodyPr>
            <a:normAutofit/>
          </a:bodyPr>
          <a:lstStyle/>
          <a:p>
            <a:r>
              <a:rPr lang="en-US" altLang="zh-CN" dirty="0"/>
              <a:t>5. </a:t>
            </a:r>
            <a:r>
              <a:rPr lang="zh-CN" altLang="en-US" dirty="0"/>
              <a:t>展望</a:t>
            </a:r>
          </a:p>
        </p:txBody>
      </p:sp>
      <p:sp>
        <p:nvSpPr>
          <p:cNvPr id="4" name="灯片编号占位符 3">
            <a:extLst>
              <a:ext uri="{FF2B5EF4-FFF2-40B4-BE49-F238E27FC236}">
                <a16:creationId xmlns:a16="http://schemas.microsoft.com/office/drawing/2014/main" id="{CBF25FBD-13C5-6AD5-5D49-42070520A692}"/>
              </a:ext>
            </a:extLst>
          </p:cNvPr>
          <p:cNvSpPr>
            <a:spLocks noGrp="1"/>
          </p:cNvSpPr>
          <p:nvPr>
            <p:ph type="sldNum" sz="quarter" idx="12"/>
          </p:nvPr>
        </p:nvSpPr>
        <p:spPr/>
        <p:txBody>
          <a:bodyPr/>
          <a:lstStyle/>
          <a:p>
            <a:fld id="{C8BB1146-E542-4D4E-B8E9-6919A11DDD48}" type="slidenum">
              <a:rPr lang="en-US" smtClean="0"/>
              <a:pPr/>
              <a:t>22</a:t>
            </a:fld>
            <a:endParaRPr lang="en-US"/>
          </a:p>
        </p:txBody>
      </p:sp>
      <p:sp>
        <p:nvSpPr>
          <p:cNvPr id="5" name="文本框 4">
            <a:extLst>
              <a:ext uri="{FF2B5EF4-FFF2-40B4-BE49-F238E27FC236}">
                <a16:creationId xmlns:a16="http://schemas.microsoft.com/office/drawing/2014/main" id="{6A794992-6D19-DF10-5716-312D67EB8366}"/>
              </a:ext>
            </a:extLst>
          </p:cNvPr>
          <p:cNvSpPr txBox="1"/>
          <p:nvPr/>
        </p:nvSpPr>
        <p:spPr>
          <a:xfrm>
            <a:off x="1039770" y="1777237"/>
            <a:ext cx="11084560" cy="954107"/>
          </a:xfrm>
          <a:prstGeom prst="rect">
            <a:avLst/>
          </a:prstGeom>
          <a:noFill/>
        </p:spPr>
        <p:txBody>
          <a:bodyPr wrap="square">
            <a:spAutoFit/>
          </a:bodyPr>
          <a:lstStyle/>
          <a:p>
            <a:pPr marL="514350" indent="-514350">
              <a:buAutoNum type="arabicPeriod"/>
            </a:pPr>
            <a:r>
              <a:rPr lang="zh-CN" altLang="en-US" sz="2800" b="1" dirty="0"/>
              <a:t>模型结构</a:t>
            </a:r>
            <a:endParaRPr lang="en-US" altLang="zh-CN" sz="2800" b="1" dirty="0"/>
          </a:p>
          <a:p>
            <a:pPr marL="514350" indent="-514350">
              <a:buAutoNum type="arabicPeriod"/>
            </a:pPr>
            <a:r>
              <a:rPr lang="zh-CN" altLang="en-US" sz="2800" b="1" dirty="0"/>
              <a:t>领域检测</a:t>
            </a:r>
            <a:endParaRPr lang="en-US" altLang="zh-CN" sz="2800" b="1" dirty="0"/>
          </a:p>
        </p:txBody>
      </p:sp>
    </p:spTree>
    <p:extLst>
      <p:ext uri="{BB962C8B-B14F-4D97-AF65-F5344CB8AC3E}">
        <p14:creationId xmlns:p14="http://schemas.microsoft.com/office/powerpoint/2010/main" val="23238018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D17F38-C6C9-3FFF-39DA-FF1D4E8F4966}"/>
            </a:ext>
          </a:extLst>
        </p:cNvPr>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C4B16ECC-535C-11D6-16D6-AA182C74D9F7}"/>
              </a:ext>
            </a:extLst>
          </p:cNvPr>
          <p:cNvSpPr>
            <a:spLocks noGrp="1"/>
          </p:cNvSpPr>
          <p:nvPr>
            <p:ph type="sldNum" sz="quarter" idx="12"/>
          </p:nvPr>
        </p:nvSpPr>
        <p:spPr/>
        <p:txBody>
          <a:bodyPr/>
          <a:lstStyle/>
          <a:p>
            <a:fld id="{C8BB1146-E542-4D4E-B8E9-6919A11DDD48}" type="slidenum">
              <a:rPr lang="en-US" smtClean="0"/>
              <a:pPr/>
              <a:t>23</a:t>
            </a:fld>
            <a:endParaRPr lang="en-US"/>
          </a:p>
        </p:txBody>
      </p:sp>
      <p:sp>
        <p:nvSpPr>
          <p:cNvPr id="7" name="标题 1">
            <a:extLst>
              <a:ext uri="{FF2B5EF4-FFF2-40B4-BE49-F238E27FC236}">
                <a16:creationId xmlns:a16="http://schemas.microsoft.com/office/drawing/2014/main" id="{A24148BF-313E-5615-EC82-39E4437CCF4E}"/>
              </a:ext>
            </a:extLst>
          </p:cNvPr>
          <p:cNvSpPr txBox="1">
            <a:spLocks/>
          </p:cNvSpPr>
          <p:nvPr/>
        </p:nvSpPr>
        <p:spPr>
          <a:xfrm>
            <a:off x="237705" y="0"/>
            <a:ext cx="10858500" cy="657764"/>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none">
                <a:solidFill>
                  <a:schemeClr val="tx1"/>
                </a:solidFill>
                <a:effectLst/>
                <a:latin typeface="+mj-lt"/>
                <a:ea typeface="+mj-ea"/>
                <a:cs typeface="+mj-cs"/>
              </a:defRPr>
            </a:lvl1pPr>
          </a:lstStyle>
          <a:p>
            <a:r>
              <a:rPr lang="zh-CN" altLang="en-US" dirty="0"/>
              <a:t>取得的科研成果</a:t>
            </a:r>
          </a:p>
        </p:txBody>
      </p:sp>
      <p:pic>
        <p:nvPicPr>
          <p:cNvPr id="9" name="图片 8">
            <a:extLst>
              <a:ext uri="{FF2B5EF4-FFF2-40B4-BE49-F238E27FC236}">
                <a16:creationId xmlns:a16="http://schemas.microsoft.com/office/drawing/2014/main" id="{0572B00A-F9F4-0DFE-C492-7858CF5AF9DF}"/>
              </a:ext>
            </a:extLst>
          </p:cNvPr>
          <p:cNvPicPr>
            <a:picLocks noChangeAspect="1"/>
          </p:cNvPicPr>
          <p:nvPr/>
        </p:nvPicPr>
        <p:blipFill>
          <a:blip r:embed="rId2"/>
          <a:stretch>
            <a:fillRect/>
          </a:stretch>
        </p:blipFill>
        <p:spPr>
          <a:xfrm>
            <a:off x="723150" y="1415818"/>
            <a:ext cx="10745700" cy="3315163"/>
          </a:xfrm>
          <a:prstGeom prst="rect">
            <a:avLst/>
          </a:prstGeom>
        </p:spPr>
      </p:pic>
    </p:spTree>
    <p:extLst>
      <p:ext uri="{BB962C8B-B14F-4D97-AF65-F5344CB8AC3E}">
        <p14:creationId xmlns:p14="http://schemas.microsoft.com/office/powerpoint/2010/main" val="19998904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FC07FD-DF1D-3945-9A03-3ECBAB6E0EBA}"/>
              </a:ext>
            </a:extLst>
          </p:cNvPr>
          <p:cNvSpPr>
            <a:spLocks noGrp="1"/>
          </p:cNvSpPr>
          <p:nvPr>
            <p:ph type="title"/>
          </p:nvPr>
        </p:nvSpPr>
        <p:spPr>
          <a:xfrm>
            <a:off x="1524003" y="1999615"/>
            <a:ext cx="9144000" cy="2764028"/>
          </a:xfrm>
        </p:spPr>
        <p:txBody>
          <a:bodyPr vert="horz" lIns="91440" tIns="45720" rIns="91440" bIns="45720" rtlCol="0" anchor="ctr">
            <a:normAutofit/>
          </a:bodyPr>
          <a:lstStyle/>
          <a:p>
            <a:pPr algn="ctr">
              <a:lnSpc>
                <a:spcPct val="90000"/>
              </a:lnSpc>
            </a:pPr>
            <a:r>
              <a:rPr lang="zh-CN" altLang="en-US" sz="7200" kern="1200">
                <a:solidFill>
                  <a:schemeClr val="tx1"/>
                </a:solidFill>
                <a:latin typeface="+mj-lt"/>
                <a:ea typeface="+mj-ea"/>
                <a:cs typeface="+mj-cs"/>
              </a:rPr>
              <a:t>谢谢</a:t>
            </a:r>
          </a:p>
        </p:txBody>
      </p:sp>
      <p:sp>
        <p:nvSpPr>
          <p:cNvPr id="4" name="灯片编号占位符 3">
            <a:extLst>
              <a:ext uri="{FF2B5EF4-FFF2-40B4-BE49-F238E27FC236}">
                <a16:creationId xmlns:a16="http://schemas.microsoft.com/office/drawing/2014/main" id="{0EADFB66-D5D9-24C7-6FCE-CAB7A85974AF}"/>
              </a:ext>
            </a:extLst>
          </p:cNvPr>
          <p:cNvSpPr>
            <a:spLocks noGrp="1"/>
          </p:cNvSpPr>
          <p:nvPr>
            <p:ph type="sldNum" sz="quarter" idx="12"/>
          </p:nvPr>
        </p:nvSpPr>
        <p:spPr/>
        <p:txBody>
          <a:bodyPr/>
          <a:lstStyle/>
          <a:p>
            <a:fld id="{C8BB1146-E542-4D4E-B8E9-6919A11DDD48}" type="slidenum">
              <a:rPr lang="en-US" smtClean="0"/>
              <a:pPr/>
              <a:t>24</a:t>
            </a:fld>
            <a:endParaRPr lang="en-US"/>
          </a:p>
        </p:txBody>
      </p:sp>
    </p:spTree>
    <p:extLst>
      <p:ext uri="{BB962C8B-B14F-4D97-AF65-F5344CB8AC3E}">
        <p14:creationId xmlns:p14="http://schemas.microsoft.com/office/powerpoint/2010/main" val="41074771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F9CD8D-C222-DFBB-952E-B799466C29A2}"/>
            </a:ext>
          </a:extLst>
        </p:cNvPr>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AD42AF4F-C58F-4125-3A59-0E02C8C35D31}"/>
              </a:ext>
            </a:extLst>
          </p:cNvPr>
          <p:cNvSpPr>
            <a:spLocks noGrp="1"/>
          </p:cNvSpPr>
          <p:nvPr>
            <p:ph type="sldNum" sz="quarter" idx="12"/>
          </p:nvPr>
        </p:nvSpPr>
        <p:spPr/>
        <p:txBody>
          <a:bodyPr/>
          <a:lstStyle/>
          <a:p>
            <a:fld id="{C8BB1146-E542-4D4E-B8E9-6919A11DDD48}" type="slidenum">
              <a:rPr lang="en-US" smtClean="0"/>
              <a:pPr/>
              <a:t>25</a:t>
            </a:fld>
            <a:endParaRPr lang="en-US"/>
          </a:p>
        </p:txBody>
      </p:sp>
      <p:pic>
        <p:nvPicPr>
          <p:cNvPr id="7" name="图片 6">
            <a:extLst>
              <a:ext uri="{FF2B5EF4-FFF2-40B4-BE49-F238E27FC236}">
                <a16:creationId xmlns:a16="http://schemas.microsoft.com/office/drawing/2014/main" id="{50246F87-209E-DAAF-3065-D7C74D8B1DAE}"/>
              </a:ext>
            </a:extLst>
          </p:cNvPr>
          <p:cNvPicPr>
            <a:picLocks noChangeAspect="1"/>
          </p:cNvPicPr>
          <p:nvPr/>
        </p:nvPicPr>
        <p:blipFill>
          <a:blip r:embed="rId2"/>
          <a:stretch>
            <a:fillRect/>
          </a:stretch>
        </p:blipFill>
        <p:spPr>
          <a:xfrm>
            <a:off x="733850" y="1474239"/>
            <a:ext cx="10362355" cy="3510101"/>
          </a:xfrm>
          <a:prstGeom prst="rect">
            <a:avLst/>
          </a:prstGeom>
        </p:spPr>
      </p:pic>
      <p:sp>
        <p:nvSpPr>
          <p:cNvPr id="6" name="标题 1">
            <a:extLst>
              <a:ext uri="{FF2B5EF4-FFF2-40B4-BE49-F238E27FC236}">
                <a16:creationId xmlns:a16="http://schemas.microsoft.com/office/drawing/2014/main" id="{168B0EAF-24B2-BDED-3F4B-ED0F11F7B330}"/>
              </a:ext>
            </a:extLst>
          </p:cNvPr>
          <p:cNvSpPr txBox="1">
            <a:spLocks/>
          </p:cNvSpPr>
          <p:nvPr/>
        </p:nvSpPr>
        <p:spPr>
          <a:xfrm>
            <a:off x="237705" y="0"/>
            <a:ext cx="10858500" cy="657764"/>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none">
                <a:solidFill>
                  <a:schemeClr val="tx1"/>
                </a:solidFill>
                <a:effectLst/>
                <a:latin typeface="+mj-lt"/>
                <a:ea typeface="+mj-ea"/>
                <a:cs typeface="+mj-cs"/>
              </a:defRPr>
            </a:lvl1pPr>
          </a:lstStyle>
          <a:p>
            <a:r>
              <a:rPr lang="en-US" altLang="zh-CN" dirty="0"/>
              <a:t>3. </a:t>
            </a:r>
            <a:r>
              <a:rPr lang="zh-CN" altLang="en-US" dirty="0"/>
              <a:t>特征元对齐</a:t>
            </a:r>
            <a:r>
              <a:rPr lang="en-US" altLang="zh-CN" dirty="0"/>
              <a:t>-</a:t>
            </a:r>
            <a:r>
              <a:rPr lang="zh-CN" altLang="en-US" dirty="0"/>
              <a:t>算法</a:t>
            </a:r>
            <a:r>
              <a:rPr lang="en-US" altLang="zh-CN" dirty="0"/>
              <a:t>1-1</a:t>
            </a:r>
            <a:endParaRPr lang="zh-CN" altLang="en-US" dirty="0"/>
          </a:p>
        </p:txBody>
      </p:sp>
    </p:spTree>
    <p:extLst>
      <p:ext uri="{BB962C8B-B14F-4D97-AF65-F5344CB8AC3E}">
        <p14:creationId xmlns:p14="http://schemas.microsoft.com/office/powerpoint/2010/main" val="10908666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2B038F-8D8F-9166-3915-877A9EBF12AD}"/>
            </a:ext>
          </a:extLst>
        </p:cNvPr>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EFF4C6E5-F611-C61D-2839-E3D85432E819}"/>
              </a:ext>
            </a:extLst>
          </p:cNvPr>
          <p:cNvSpPr>
            <a:spLocks noGrp="1"/>
          </p:cNvSpPr>
          <p:nvPr>
            <p:ph type="sldNum" sz="quarter" idx="12"/>
          </p:nvPr>
        </p:nvSpPr>
        <p:spPr/>
        <p:txBody>
          <a:bodyPr/>
          <a:lstStyle/>
          <a:p>
            <a:fld id="{C8BB1146-E542-4D4E-B8E9-6919A11DDD48}" type="slidenum">
              <a:rPr lang="en-US" smtClean="0"/>
              <a:pPr/>
              <a:t>26</a:t>
            </a:fld>
            <a:endParaRPr lang="en-US"/>
          </a:p>
        </p:txBody>
      </p:sp>
      <p:pic>
        <p:nvPicPr>
          <p:cNvPr id="16" name="图片 15">
            <a:extLst>
              <a:ext uri="{FF2B5EF4-FFF2-40B4-BE49-F238E27FC236}">
                <a16:creationId xmlns:a16="http://schemas.microsoft.com/office/drawing/2014/main" id="{7E949E06-D275-E480-0941-5B0BDBCD1A1F}"/>
              </a:ext>
            </a:extLst>
          </p:cNvPr>
          <p:cNvPicPr>
            <a:picLocks noChangeAspect="1"/>
          </p:cNvPicPr>
          <p:nvPr/>
        </p:nvPicPr>
        <p:blipFill>
          <a:blip r:embed="rId2"/>
          <a:stretch>
            <a:fillRect/>
          </a:stretch>
        </p:blipFill>
        <p:spPr>
          <a:xfrm>
            <a:off x="3044497" y="834588"/>
            <a:ext cx="6103005" cy="5188824"/>
          </a:xfrm>
          <a:prstGeom prst="rect">
            <a:avLst/>
          </a:prstGeom>
        </p:spPr>
      </p:pic>
      <p:sp>
        <p:nvSpPr>
          <p:cNvPr id="5" name="标题 1">
            <a:extLst>
              <a:ext uri="{FF2B5EF4-FFF2-40B4-BE49-F238E27FC236}">
                <a16:creationId xmlns:a16="http://schemas.microsoft.com/office/drawing/2014/main" id="{5E966412-31E4-876B-2BF1-2D77D9BAF9A1}"/>
              </a:ext>
            </a:extLst>
          </p:cNvPr>
          <p:cNvSpPr txBox="1">
            <a:spLocks/>
          </p:cNvSpPr>
          <p:nvPr/>
        </p:nvSpPr>
        <p:spPr>
          <a:xfrm>
            <a:off x="237705" y="0"/>
            <a:ext cx="10858500" cy="657764"/>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none">
                <a:solidFill>
                  <a:schemeClr val="tx1"/>
                </a:solidFill>
                <a:effectLst/>
                <a:latin typeface="+mj-lt"/>
                <a:ea typeface="+mj-ea"/>
                <a:cs typeface="+mj-cs"/>
              </a:defRPr>
            </a:lvl1pPr>
          </a:lstStyle>
          <a:p>
            <a:r>
              <a:rPr lang="en-US" altLang="zh-CN" dirty="0"/>
              <a:t>3. </a:t>
            </a:r>
            <a:r>
              <a:rPr lang="zh-CN" altLang="en-US" dirty="0"/>
              <a:t>特征元对齐</a:t>
            </a:r>
            <a:r>
              <a:rPr lang="en-US" altLang="zh-CN" dirty="0"/>
              <a:t>-</a:t>
            </a:r>
            <a:r>
              <a:rPr lang="zh-CN" altLang="en-US" dirty="0"/>
              <a:t>算法</a:t>
            </a:r>
            <a:r>
              <a:rPr lang="en-US" altLang="zh-CN" dirty="0"/>
              <a:t>1-2</a:t>
            </a:r>
            <a:endParaRPr lang="zh-CN" altLang="en-US" dirty="0"/>
          </a:p>
        </p:txBody>
      </p:sp>
    </p:spTree>
    <p:extLst>
      <p:ext uri="{BB962C8B-B14F-4D97-AF65-F5344CB8AC3E}">
        <p14:creationId xmlns:p14="http://schemas.microsoft.com/office/powerpoint/2010/main" val="325720103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06BDFDB3-B3D0-5077-B067-DD1D7DF5F977}"/>
              </a:ext>
            </a:extLst>
          </p:cNvPr>
          <p:cNvSpPr>
            <a:spLocks noGrp="1"/>
          </p:cNvSpPr>
          <p:nvPr>
            <p:ph type="sldNum" sz="quarter" idx="12"/>
          </p:nvPr>
        </p:nvSpPr>
        <p:spPr/>
        <p:txBody>
          <a:bodyPr/>
          <a:lstStyle/>
          <a:p>
            <a:fld id="{C8BB1146-E542-4D4E-B8E9-6919A11DDD48}" type="slidenum">
              <a:rPr lang="en-US" smtClean="0"/>
              <a:pPr/>
              <a:t>27</a:t>
            </a:fld>
            <a:endParaRPr lang="en-US"/>
          </a:p>
        </p:txBody>
      </p:sp>
      <p:pic>
        <p:nvPicPr>
          <p:cNvPr id="5" name="图片 4">
            <a:extLst>
              <a:ext uri="{FF2B5EF4-FFF2-40B4-BE49-F238E27FC236}">
                <a16:creationId xmlns:a16="http://schemas.microsoft.com/office/drawing/2014/main" id="{D056B1BB-7477-E6DF-29A8-2A71BDCBA0E2}"/>
              </a:ext>
            </a:extLst>
          </p:cNvPr>
          <p:cNvPicPr>
            <a:picLocks noChangeAspect="1"/>
          </p:cNvPicPr>
          <p:nvPr/>
        </p:nvPicPr>
        <p:blipFill>
          <a:blip r:embed="rId2"/>
          <a:stretch>
            <a:fillRect/>
          </a:stretch>
        </p:blipFill>
        <p:spPr>
          <a:xfrm>
            <a:off x="2289109" y="837288"/>
            <a:ext cx="7766827" cy="5183423"/>
          </a:xfrm>
          <a:prstGeom prst="rect">
            <a:avLst/>
          </a:prstGeom>
        </p:spPr>
      </p:pic>
      <p:sp>
        <p:nvSpPr>
          <p:cNvPr id="2" name="标题 1">
            <a:extLst>
              <a:ext uri="{FF2B5EF4-FFF2-40B4-BE49-F238E27FC236}">
                <a16:creationId xmlns:a16="http://schemas.microsoft.com/office/drawing/2014/main" id="{EF10AB1E-35DC-386F-7036-905F22F1BC99}"/>
              </a:ext>
            </a:extLst>
          </p:cNvPr>
          <p:cNvSpPr txBox="1">
            <a:spLocks/>
          </p:cNvSpPr>
          <p:nvPr/>
        </p:nvSpPr>
        <p:spPr>
          <a:xfrm>
            <a:off x="237705" y="0"/>
            <a:ext cx="10858500" cy="657764"/>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none">
                <a:solidFill>
                  <a:schemeClr val="tx1"/>
                </a:solidFill>
                <a:effectLst/>
                <a:latin typeface="+mj-lt"/>
                <a:ea typeface="+mj-ea"/>
                <a:cs typeface="+mj-cs"/>
              </a:defRPr>
            </a:lvl1pPr>
          </a:lstStyle>
          <a:p>
            <a:r>
              <a:rPr lang="en-US" altLang="zh-CN" dirty="0"/>
              <a:t>4.</a:t>
            </a:r>
            <a:r>
              <a:rPr lang="zh-CN" altLang="en-US" b="0" i="0" dirty="0">
                <a:solidFill>
                  <a:srgbClr val="000000"/>
                </a:solidFill>
                <a:effectLst/>
                <a:latin typeface="Times New Roman" panose="02020603050405020304" pitchFamily="18" charset="0"/>
              </a:rPr>
              <a:t>领域解耦元学习</a:t>
            </a:r>
            <a:r>
              <a:rPr lang="en-US" altLang="zh-CN" dirty="0"/>
              <a:t>-</a:t>
            </a:r>
            <a:r>
              <a:rPr lang="zh-CN" altLang="en-US" dirty="0"/>
              <a:t>算法</a:t>
            </a:r>
          </a:p>
        </p:txBody>
      </p:sp>
    </p:spTree>
    <p:extLst>
      <p:ext uri="{BB962C8B-B14F-4D97-AF65-F5344CB8AC3E}">
        <p14:creationId xmlns:p14="http://schemas.microsoft.com/office/powerpoint/2010/main" val="35118844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A99E11-737F-A043-CA38-09D03E6DD580}"/>
            </a:ext>
          </a:extLst>
        </p:cNvPr>
        <p:cNvGrpSpPr/>
        <p:nvPr/>
      </p:nvGrpSpPr>
      <p:grpSpPr>
        <a:xfrm>
          <a:off x="0" y="0"/>
          <a:ext cx="0" cy="0"/>
          <a:chOff x="0" y="0"/>
          <a:chExt cx="0" cy="0"/>
        </a:xfrm>
      </p:grpSpPr>
      <p:sp>
        <p:nvSpPr>
          <p:cNvPr id="7" name="标题 6">
            <a:extLst>
              <a:ext uri="{FF2B5EF4-FFF2-40B4-BE49-F238E27FC236}">
                <a16:creationId xmlns:a16="http://schemas.microsoft.com/office/drawing/2014/main" id="{5E773F74-5A0D-7FD4-4234-7B8B5B5471B8}"/>
              </a:ext>
            </a:extLst>
          </p:cNvPr>
          <p:cNvSpPr>
            <a:spLocks noGrp="1"/>
          </p:cNvSpPr>
          <p:nvPr>
            <p:ph type="title"/>
          </p:nvPr>
        </p:nvSpPr>
        <p:spPr>
          <a:xfrm>
            <a:off x="-72754" y="37611"/>
            <a:ext cx="10515600" cy="634065"/>
          </a:xfrm>
        </p:spPr>
        <p:txBody>
          <a:bodyPr/>
          <a:lstStyle/>
          <a:p>
            <a:r>
              <a:rPr lang="en-US" altLang="zh-CN" dirty="0"/>
              <a:t>1.</a:t>
            </a:r>
            <a:r>
              <a:rPr lang="zh-CN" altLang="en-US" dirty="0"/>
              <a:t>研究背景</a:t>
            </a:r>
            <a:r>
              <a:rPr lang="en-US" altLang="zh-CN" dirty="0"/>
              <a:t>-</a:t>
            </a:r>
            <a:r>
              <a:rPr lang="zh-CN" altLang="en-US" dirty="0"/>
              <a:t>人类行为识别</a:t>
            </a:r>
          </a:p>
        </p:txBody>
      </p:sp>
      <p:sp>
        <p:nvSpPr>
          <p:cNvPr id="6" name="灯片编号占位符 5">
            <a:extLst>
              <a:ext uri="{FF2B5EF4-FFF2-40B4-BE49-F238E27FC236}">
                <a16:creationId xmlns:a16="http://schemas.microsoft.com/office/drawing/2014/main" id="{26FF1AE9-1543-5802-C6AA-6B1E681C0844}"/>
              </a:ext>
            </a:extLst>
          </p:cNvPr>
          <p:cNvSpPr>
            <a:spLocks noGrp="1"/>
          </p:cNvSpPr>
          <p:nvPr>
            <p:ph type="sldNum" sz="quarter" idx="12"/>
          </p:nvPr>
        </p:nvSpPr>
        <p:spPr/>
        <p:txBody>
          <a:bodyPr/>
          <a:lstStyle/>
          <a:p>
            <a:fld id="{C8BB1146-E542-4D4E-B8E9-6919A11DDD48}" type="slidenum">
              <a:rPr lang="en-US" smtClean="0"/>
              <a:pPr/>
              <a:t>3</a:t>
            </a:fld>
            <a:endParaRPr lang="en-US" dirty="0"/>
          </a:p>
        </p:txBody>
      </p:sp>
      <p:pic>
        <p:nvPicPr>
          <p:cNvPr id="2050" name="Picture 2">
            <a:extLst>
              <a:ext uri="{FF2B5EF4-FFF2-40B4-BE49-F238E27FC236}">
                <a16:creationId xmlns:a16="http://schemas.microsoft.com/office/drawing/2014/main" id="{ED0D363F-5C3E-7148-95BF-A8D3D9B01B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6709" y="1259403"/>
            <a:ext cx="9166137" cy="37133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13214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B677F737-80C0-5F59-12D1-A68C706FB845}"/>
              </a:ext>
            </a:extLst>
          </p:cNvPr>
          <p:cNvPicPr>
            <a:picLocks noChangeAspect="1"/>
          </p:cNvPicPr>
          <p:nvPr/>
        </p:nvPicPr>
        <p:blipFill>
          <a:blip r:embed="rId3"/>
          <a:stretch>
            <a:fillRect/>
          </a:stretch>
        </p:blipFill>
        <p:spPr>
          <a:xfrm>
            <a:off x="1917221" y="915401"/>
            <a:ext cx="7574067" cy="4614131"/>
          </a:xfrm>
          <a:prstGeom prst="rect">
            <a:avLst/>
          </a:prstGeom>
        </p:spPr>
      </p:pic>
      <p:sp>
        <p:nvSpPr>
          <p:cNvPr id="7" name="灯片编号占位符 6">
            <a:extLst>
              <a:ext uri="{FF2B5EF4-FFF2-40B4-BE49-F238E27FC236}">
                <a16:creationId xmlns:a16="http://schemas.microsoft.com/office/drawing/2014/main" id="{0862AD6C-FE88-851B-B82F-D63C5D7674E9}"/>
              </a:ext>
            </a:extLst>
          </p:cNvPr>
          <p:cNvSpPr>
            <a:spLocks noGrp="1"/>
          </p:cNvSpPr>
          <p:nvPr>
            <p:ph type="sldNum" sz="quarter" idx="12"/>
          </p:nvPr>
        </p:nvSpPr>
        <p:spPr/>
        <p:txBody>
          <a:bodyPr/>
          <a:lstStyle/>
          <a:p>
            <a:fld id="{C8BB1146-E542-4D4E-B8E9-6919A11DDD48}" type="slidenum">
              <a:rPr lang="en-US" smtClean="0"/>
              <a:pPr/>
              <a:t>4</a:t>
            </a:fld>
            <a:endParaRPr lang="en-US"/>
          </a:p>
        </p:txBody>
      </p:sp>
      <p:sp>
        <p:nvSpPr>
          <p:cNvPr id="2" name="Title 26">
            <a:extLst>
              <a:ext uri="{FF2B5EF4-FFF2-40B4-BE49-F238E27FC236}">
                <a16:creationId xmlns:a16="http://schemas.microsoft.com/office/drawing/2014/main" id="{CA63C8C3-64E7-EC5D-1FDC-C955079BEDD6}"/>
              </a:ext>
            </a:extLst>
          </p:cNvPr>
          <p:cNvSpPr txBox="1">
            <a:spLocks/>
          </p:cNvSpPr>
          <p:nvPr/>
        </p:nvSpPr>
        <p:spPr>
          <a:xfrm>
            <a:off x="191954" y="1078974"/>
            <a:ext cx="10858500" cy="1028700"/>
          </a:xfrm>
          <a:prstGeom prst="rect">
            <a:avLst/>
          </a:prstGeom>
        </p:spPr>
        <p:txBody>
          <a:bodyPr vert="horz" wrap="square" lIns="91440" tIns="45720" rIns="91440" bIns="45720" rtlCol="0" anchor="b" anchorCtr="0">
            <a:normAutofit/>
          </a:bodyPr>
          <a:lst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a:lstStyle>
          <a:p>
            <a:endParaRPr lang="en-US" dirty="0"/>
          </a:p>
        </p:txBody>
      </p:sp>
      <p:sp>
        <p:nvSpPr>
          <p:cNvPr id="5" name="文本框 4">
            <a:extLst>
              <a:ext uri="{FF2B5EF4-FFF2-40B4-BE49-F238E27FC236}">
                <a16:creationId xmlns:a16="http://schemas.microsoft.com/office/drawing/2014/main" id="{C71D28A7-DAA8-6133-AD42-07C20627CD14}"/>
              </a:ext>
            </a:extLst>
          </p:cNvPr>
          <p:cNvSpPr txBox="1"/>
          <p:nvPr/>
        </p:nvSpPr>
        <p:spPr>
          <a:xfrm>
            <a:off x="3970309" y="5618928"/>
            <a:ext cx="6094562" cy="400110"/>
          </a:xfrm>
          <a:prstGeom prst="rect">
            <a:avLst/>
          </a:prstGeom>
          <a:noFill/>
        </p:spPr>
        <p:txBody>
          <a:bodyPr wrap="square">
            <a:spAutoFit/>
          </a:bodyPr>
          <a:lstStyle/>
          <a:p>
            <a:r>
              <a:rPr lang="zh-CN" altLang="en-US" sz="2000" b="1" dirty="0"/>
              <a:t>使用领域代指一个受试者的数据分布</a:t>
            </a:r>
          </a:p>
        </p:txBody>
      </p:sp>
      <p:sp>
        <p:nvSpPr>
          <p:cNvPr id="8" name="标题 6">
            <a:extLst>
              <a:ext uri="{FF2B5EF4-FFF2-40B4-BE49-F238E27FC236}">
                <a16:creationId xmlns:a16="http://schemas.microsoft.com/office/drawing/2014/main" id="{BCB78154-814B-B3D2-FC24-B2C888C17D66}"/>
              </a:ext>
            </a:extLst>
          </p:cNvPr>
          <p:cNvSpPr txBox="1">
            <a:spLocks/>
          </p:cNvSpPr>
          <p:nvPr/>
        </p:nvSpPr>
        <p:spPr>
          <a:xfrm>
            <a:off x="-72754" y="37611"/>
            <a:ext cx="10515600" cy="63406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none">
                <a:solidFill>
                  <a:schemeClr val="tx1"/>
                </a:solidFill>
                <a:effectLst/>
                <a:latin typeface="+mj-lt"/>
                <a:ea typeface="+mj-ea"/>
                <a:cs typeface="+mj-cs"/>
              </a:defRPr>
            </a:lvl1pPr>
          </a:lstStyle>
          <a:p>
            <a:r>
              <a:rPr lang="en-US" altLang="zh-CN" dirty="0"/>
              <a:t>1.</a:t>
            </a:r>
            <a:r>
              <a:rPr lang="zh-CN" altLang="en-US" dirty="0"/>
              <a:t>研究背景</a:t>
            </a:r>
            <a:r>
              <a:rPr lang="en-US" altLang="zh-CN" dirty="0"/>
              <a:t>-</a:t>
            </a:r>
            <a:r>
              <a:rPr lang="zh-CN" altLang="en-US" dirty="0"/>
              <a:t>分布外人类行为</a:t>
            </a:r>
          </a:p>
        </p:txBody>
      </p:sp>
    </p:spTree>
    <p:custDataLst>
      <p:tags r:id="rId1"/>
    </p:custDataLst>
    <p:extLst>
      <p:ext uri="{BB962C8B-B14F-4D97-AF65-F5344CB8AC3E}">
        <p14:creationId xmlns:p14="http://schemas.microsoft.com/office/powerpoint/2010/main" val="21336721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6">
            <a:extLst>
              <a:ext uri="{FF2B5EF4-FFF2-40B4-BE49-F238E27FC236}">
                <a16:creationId xmlns:a16="http://schemas.microsoft.com/office/drawing/2014/main" id="{62FB1F7C-2DE1-84CB-9F16-A87585FFCF9E}"/>
              </a:ext>
            </a:extLst>
          </p:cNvPr>
          <p:cNvSpPr txBox="1">
            <a:spLocks/>
          </p:cNvSpPr>
          <p:nvPr/>
        </p:nvSpPr>
        <p:spPr>
          <a:xfrm>
            <a:off x="1074732" y="2298522"/>
            <a:ext cx="7767344" cy="967852"/>
          </a:xfrm>
          <a:prstGeom prst="rect">
            <a:avLst/>
          </a:prstGeom>
        </p:spPr>
        <p:txBody>
          <a:bodyPr vert="horz" wrap="square" lIns="91440" tIns="45720" rIns="91440" bIns="45720" rtlCol="0" anchor="b" anchorCtr="0">
            <a:normAutofit fontScale="92500"/>
          </a:bodyPr>
          <a:lst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a:lstStyle>
          <a:p>
            <a:r>
              <a:rPr lang="zh-CN" altLang="en-US" sz="3200" dirty="0"/>
              <a:t>结果</a:t>
            </a:r>
            <a:r>
              <a:rPr lang="zh-CN" altLang="en-US" sz="3200" b="0" dirty="0"/>
              <a:t>：对分布外的行为分类准确率显著下降。</a:t>
            </a:r>
            <a:endParaRPr lang="en-US" sz="3200" b="0" dirty="0"/>
          </a:p>
        </p:txBody>
      </p:sp>
      <p:sp>
        <p:nvSpPr>
          <p:cNvPr id="5" name="灯片编号占位符 4">
            <a:extLst>
              <a:ext uri="{FF2B5EF4-FFF2-40B4-BE49-F238E27FC236}">
                <a16:creationId xmlns:a16="http://schemas.microsoft.com/office/drawing/2014/main" id="{8EDD2FAF-F16F-9B22-9A90-53BE881E52C6}"/>
              </a:ext>
            </a:extLst>
          </p:cNvPr>
          <p:cNvSpPr>
            <a:spLocks noGrp="1"/>
          </p:cNvSpPr>
          <p:nvPr>
            <p:ph type="sldNum" sz="quarter" idx="12"/>
          </p:nvPr>
        </p:nvSpPr>
        <p:spPr/>
        <p:txBody>
          <a:bodyPr/>
          <a:lstStyle/>
          <a:p>
            <a:fld id="{C8BB1146-E542-4D4E-B8E9-6919A11DDD48}" type="slidenum">
              <a:rPr lang="en-US" smtClean="0"/>
              <a:pPr/>
              <a:t>5</a:t>
            </a:fld>
            <a:endParaRPr lang="en-US"/>
          </a:p>
        </p:txBody>
      </p:sp>
      <p:pic>
        <p:nvPicPr>
          <p:cNvPr id="1026" name="Picture 2">
            <a:extLst>
              <a:ext uri="{FF2B5EF4-FFF2-40B4-BE49-F238E27FC236}">
                <a16:creationId xmlns:a16="http://schemas.microsoft.com/office/drawing/2014/main" id="{51FF3822-C8DA-788A-8CB3-3C6F4376FD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1360" y="1147603"/>
            <a:ext cx="10189280" cy="132903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26">
            <a:extLst>
              <a:ext uri="{FF2B5EF4-FFF2-40B4-BE49-F238E27FC236}">
                <a16:creationId xmlns:a16="http://schemas.microsoft.com/office/drawing/2014/main" id="{0A9BAE23-E628-DF41-8170-635BC307000D}"/>
              </a:ext>
            </a:extLst>
          </p:cNvPr>
          <p:cNvSpPr txBox="1">
            <a:spLocks/>
          </p:cNvSpPr>
          <p:nvPr/>
        </p:nvSpPr>
        <p:spPr>
          <a:xfrm>
            <a:off x="1074732" y="3429000"/>
            <a:ext cx="8971299" cy="2165231"/>
          </a:xfrm>
          <a:prstGeom prst="rect">
            <a:avLst/>
          </a:prstGeom>
        </p:spPr>
        <p:txBody>
          <a:bodyPr vert="horz" wrap="square" lIns="91440" tIns="45720" rIns="91440" bIns="45720" rtlCol="0" anchor="b" anchorCtr="0">
            <a:normAutofit/>
          </a:bodyPr>
          <a:lst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a:lstStyle>
          <a:p>
            <a:r>
              <a:rPr lang="zh-CN" altLang="en-US" sz="3200" dirty="0"/>
              <a:t>分析</a:t>
            </a:r>
            <a:r>
              <a:rPr lang="zh-CN" altLang="en-US" sz="3200" b="0" dirty="0"/>
              <a:t>：因为习惯、年龄等差异，不同领域之间的跑步行为数据的变化规律、幅度存在差异，在潜在空间的特征不同，导致不能正确分类</a:t>
            </a:r>
            <a:endParaRPr lang="en-US" sz="3200" b="0" dirty="0"/>
          </a:p>
        </p:txBody>
      </p:sp>
      <p:sp>
        <p:nvSpPr>
          <p:cNvPr id="10" name="标题 6">
            <a:extLst>
              <a:ext uri="{FF2B5EF4-FFF2-40B4-BE49-F238E27FC236}">
                <a16:creationId xmlns:a16="http://schemas.microsoft.com/office/drawing/2014/main" id="{AB7EAB12-E4A4-01BB-2E8A-570C754BA7A8}"/>
              </a:ext>
            </a:extLst>
          </p:cNvPr>
          <p:cNvSpPr txBox="1">
            <a:spLocks/>
          </p:cNvSpPr>
          <p:nvPr/>
        </p:nvSpPr>
        <p:spPr>
          <a:xfrm>
            <a:off x="-72754" y="37611"/>
            <a:ext cx="10515600" cy="63406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none">
                <a:solidFill>
                  <a:schemeClr val="tx1"/>
                </a:solidFill>
                <a:effectLst/>
                <a:latin typeface="+mj-lt"/>
                <a:ea typeface="+mj-ea"/>
                <a:cs typeface="+mj-cs"/>
              </a:defRPr>
            </a:lvl1pPr>
          </a:lstStyle>
          <a:p>
            <a:r>
              <a:rPr lang="en-US" altLang="zh-CN" dirty="0"/>
              <a:t>1.</a:t>
            </a:r>
            <a:r>
              <a:rPr lang="zh-CN" altLang="en-US" dirty="0"/>
              <a:t>研究问题</a:t>
            </a:r>
          </a:p>
        </p:txBody>
      </p:sp>
    </p:spTree>
    <p:extLst>
      <p:ext uri="{BB962C8B-B14F-4D97-AF65-F5344CB8AC3E}">
        <p14:creationId xmlns:p14="http://schemas.microsoft.com/office/powerpoint/2010/main" val="18889278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8B4786-A2F3-31AA-C620-774807FED183}"/>
            </a:ext>
          </a:extLst>
        </p:cNvPr>
        <p:cNvGrpSpPr/>
        <p:nvPr/>
      </p:nvGrpSpPr>
      <p:grpSpPr>
        <a:xfrm>
          <a:off x="0" y="0"/>
          <a:ext cx="0" cy="0"/>
          <a:chOff x="0" y="0"/>
          <a:chExt cx="0" cy="0"/>
        </a:xfrm>
      </p:grpSpPr>
      <p:sp>
        <p:nvSpPr>
          <p:cNvPr id="3" name="Title 26">
            <a:extLst>
              <a:ext uri="{FF2B5EF4-FFF2-40B4-BE49-F238E27FC236}">
                <a16:creationId xmlns:a16="http://schemas.microsoft.com/office/drawing/2014/main" id="{E84534E2-C831-F6F3-55E4-C03A334D8C21}"/>
              </a:ext>
            </a:extLst>
          </p:cNvPr>
          <p:cNvSpPr txBox="1">
            <a:spLocks/>
          </p:cNvSpPr>
          <p:nvPr/>
        </p:nvSpPr>
        <p:spPr>
          <a:xfrm>
            <a:off x="1074732" y="2606554"/>
            <a:ext cx="7767344" cy="967852"/>
          </a:xfrm>
          <a:prstGeom prst="rect">
            <a:avLst/>
          </a:prstGeom>
        </p:spPr>
        <p:txBody>
          <a:bodyPr vert="horz" wrap="square" lIns="91440" tIns="45720" rIns="91440" bIns="45720" rtlCol="0" anchor="b" anchorCtr="0">
            <a:normAutofit fontScale="92500" lnSpcReduction="10000"/>
          </a:bodyPr>
          <a:lst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a:lstStyle>
          <a:p>
            <a:r>
              <a:rPr lang="zh-CN" altLang="en-US" sz="3200" dirty="0"/>
              <a:t>结果</a:t>
            </a:r>
            <a:r>
              <a:rPr lang="zh-CN" altLang="en-US" sz="3200" b="0" dirty="0"/>
              <a:t>：模型测试多个分布外的人类行为时，同时存在准确率下降和准确率提高的结果。</a:t>
            </a:r>
            <a:endParaRPr lang="en-US" sz="3200" b="0" dirty="0"/>
          </a:p>
        </p:txBody>
      </p:sp>
      <p:sp>
        <p:nvSpPr>
          <p:cNvPr id="5" name="灯片编号占位符 4">
            <a:extLst>
              <a:ext uri="{FF2B5EF4-FFF2-40B4-BE49-F238E27FC236}">
                <a16:creationId xmlns:a16="http://schemas.microsoft.com/office/drawing/2014/main" id="{FD98698A-66EC-BFE5-A315-D16F0F58E8A6}"/>
              </a:ext>
            </a:extLst>
          </p:cNvPr>
          <p:cNvSpPr>
            <a:spLocks noGrp="1"/>
          </p:cNvSpPr>
          <p:nvPr>
            <p:ph type="sldNum" sz="quarter" idx="12"/>
          </p:nvPr>
        </p:nvSpPr>
        <p:spPr/>
        <p:txBody>
          <a:bodyPr/>
          <a:lstStyle/>
          <a:p>
            <a:fld id="{C8BB1146-E542-4D4E-B8E9-6919A11DDD48}" type="slidenum">
              <a:rPr lang="en-US" smtClean="0"/>
              <a:pPr/>
              <a:t>6</a:t>
            </a:fld>
            <a:endParaRPr lang="en-US"/>
          </a:p>
        </p:txBody>
      </p:sp>
      <p:sp>
        <p:nvSpPr>
          <p:cNvPr id="2" name="Title 26">
            <a:extLst>
              <a:ext uri="{FF2B5EF4-FFF2-40B4-BE49-F238E27FC236}">
                <a16:creationId xmlns:a16="http://schemas.microsoft.com/office/drawing/2014/main" id="{70AEDD4B-7F36-EAB2-8FF0-71AADA381A81}"/>
              </a:ext>
            </a:extLst>
          </p:cNvPr>
          <p:cNvSpPr txBox="1">
            <a:spLocks/>
          </p:cNvSpPr>
          <p:nvPr/>
        </p:nvSpPr>
        <p:spPr>
          <a:xfrm>
            <a:off x="1074732" y="4341733"/>
            <a:ext cx="8971299" cy="1252498"/>
          </a:xfrm>
          <a:prstGeom prst="rect">
            <a:avLst/>
          </a:prstGeom>
        </p:spPr>
        <p:txBody>
          <a:bodyPr vert="horz" wrap="square" lIns="91440" tIns="45720" rIns="91440" bIns="45720" rtlCol="0" anchor="b" anchorCtr="0">
            <a:normAutofit/>
          </a:bodyPr>
          <a:lst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a:lstStyle>
          <a:p>
            <a:r>
              <a:rPr lang="zh-CN" altLang="en-US" sz="3200" dirty="0"/>
              <a:t>分析</a:t>
            </a:r>
            <a:r>
              <a:rPr lang="zh-CN" altLang="en-US" sz="3200" b="0" dirty="0"/>
              <a:t>：模型过度学习训练集的数据分布，潜在空间特征的迭代只有利于训练集的分类。</a:t>
            </a:r>
            <a:endParaRPr lang="en-US" sz="3200" b="0" dirty="0"/>
          </a:p>
        </p:txBody>
      </p:sp>
      <p:sp>
        <p:nvSpPr>
          <p:cNvPr id="10" name="标题 6">
            <a:extLst>
              <a:ext uri="{FF2B5EF4-FFF2-40B4-BE49-F238E27FC236}">
                <a16:creationId xmlns:a16="http://schemas.microsoft.com/office/drawing/2014/main" id="{C436476C-50D4-6816-7215-0E3A625CD369}"/>
              </a:ext>
            </a:extLst>
          </p:cNvPr>
          <p:cNvSpPr txBox="1">
            <a:spLocks/>
          </p:cNvSpPr>
          <p:nvPr/>
        </p:nvSpPr>
        <p:spPr>
          <a:xfrm>
            <a:off x="-72754" y="37611"/>
            <a:ext cx="10515600" cy="63406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none">
                <a:solidFill>
                  <a:schemeClr val="tx1"/>
                </a:solidFill>
                <a:effectLst/>
                <a:latin typeface="+mj-lt"/>
                <a:ea typeface="+mj-ea"/>
                <a:cs typeface="+mj-cs"/>
              </a:defRPr>
            </a:lvl1pPr>
          </a:lstStyle>
          <a:p>
            <a:r>
              <a:rPr lang="en-US" altLang="zh-CN" dirty="0"/>
              <a:t>1.</a:t>
            </a:r>
            <a:r>
              <a:rPr lang="zh-CN" altLang="en-US" dirty="0"/>
              <a:t>研究问题</a:t>
            </a:r>
          </a:p>
        </p:txBody>
      </p:sp>
      <p:pic>
        <p:nvPicPr>
          <p:cNvPr id="4" name="Picture 6">
            <a:extLst>
              <a:ext uri="{FF2B5EF4-FFF2-40B4-BE49-F238E27FC236}">
                <a16:creationId xmlns:a16="http://schemas.microsoft.com/office/drawing/2014/main" id="{158B2DF0-0EFD-B924-C0A7-51893A3F4C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4732" y="1263769"/>
            <a:ext cx="9880815" cy="12524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84869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614C7AA9-D472-4E6F-CFF4-A527EBE5BAA9}"/>
              </a:ext>
            </a:extLst>
          </p:cNvPr>
          <p:cNvSpPr>
            <a:spLocks noGrp="1"/>
          </p:cNvSpPr>
          <p:nvPr>
            <p:ph type="sldNum" sz="quarter" idx="12"/>
          </p:nvPr>
        </p:nvSpPr>
        <p:spPr/>
        <p:txBody>
          <a:bodyPr/>
          <a:lstStyle/>
          <a:p>
            <a:fld id="{C8BB1146-E542-4D4E-B8E9-6919A11DDD48}" type="slidenum">
              <a:rPr lang="en-US" smtClean="0"/>
              <a:pPr/>
              <a:t>7</a:t>
            </a:fld>
            <a:endParaRPr lang="en-US"/>
          </a:p>
        </p:txBody>
      </p:sp>
      <p:pic>
        <p:nvPicPr>
          <p:cNvPr id="2" name="Picture 2">
            <a:extLst>
              <a:ext uri="{FF2B5EF4-FFF2-40B4-BE49-F238E27FC236}">
                <a16:creationId xmlns:a16="http://schemas.microsoft.com/office/drawing/2014/main" id="{5157C68F-D85C-B2D4-2CC1-710135599607}"/>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14067" y="860879"/>
            <a:ext cx="6692171" cy="5136241"/>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025B8297-32BF-918F-8AC8-FA7AE08B78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20305" y="1445396"/>
            <a:ext cx="4572081" cy="2140123"/>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BD70C15B-B176-CBC1-AF89-1D1268DA8BD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51939" y="3965847"/>
            <a:ext cx="4508811" cy="2031273"/>
          </a:xfrm>
          <a:prstGeom prst="rect">
            <a:avLst/>
          </a:prstGeom>
          <a:noFill/>
          <a:extLst>
            <a:ext uri="{909E8E84-426E-40DD-AFC4-6F175D3DCCD1}">
              <a14:hiddenFill xmlns:a14="http://schemas.microsoft.com/office/drawing/2010/main">
                <a:solidFill>
                  <a:srgbClr val="FFFFFF"/>
                </a:solidFill>
              </a14:hiddenFill>
            </a:ext>
          </a:extLst>
        </p:spPr>
      </p:pic>
      <p:sp>
        <p:nvSpPr>
          <p:cNvPr id="8" name="标题 6">
            <a:extLst>
              <a:ext uri="{FF2B5EF4-FFF2-40B4-BE49-F238E27FC236}">
                <a16:creationId xmlns:a16="http://schemas.microsoft.com/office/drawing/2014/main" id="{3423F848-3933-7487-5DBE-90EB19FC89F1}"/>
              </a:ext>
            </a:extLst>
          </p:cNvPr>
          <p:cNvSpPr txBox="1">
            <a:spLocks/>
          </p:cNvSpPr>
          <p:nvPr/>
        </p:nvSpPr>
        <p:spPr>
          <a:xfrm>
            <a:off x="-72754" y="37611"/>
            <a:ext cx="10515600" cy="63406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none">
                <a:solidFill>
                  <a:schemeClr val="tx1"/>
                </a:solidFill>
                <a:effectLst/>
                <a:latin typeface="+mj-lt"/>
                <a:ea typeface="+mj-ea"/>
                <a:cs typeface="+mj-cs"/>
              </a:defRPr>
            </a:lvl1pPr>
          </a:lstStyle>
          <a:p>
            <a:r>
              <a:rPr lang="en-US" altLang="zh-CN" dirty="0"/>
              <a:t>2.</a:t>
            </a:r>
            <a:r>
              <a:rPr lang="zh-CN" altLang="en-US" dirty="0"/>
              <a:t>研究的贡献</a:t>
            </a:r>
          </a:p>
        </p:txBody>
      </p:sp>
    </p:spTree>
    <p:custDataLst>
      <p:tags r:id="rId1"/>
    </p:custDataLst>
    <p:extLst>
      <p:ext uri="{BB962C8B-B14F-4D97-AF65-F5344CB8AC3E}">
        <p14:creationId xmlns:p14="http://schemas.microsoft.com/office/powerpoint/2010/main" val="23252125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08F746-948C-3C4F-3549-4D93993A4C79}"/>
            </a:ext>
          </a:extLst>
        </p:cNvPr>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E609F3F6-66D0-2BFA-F689-B81ABDE9F223}"/>
              </a:ext>
            </a:extLst>
          </p:cNvPr>
          <p:cNvSpPr>
            <a:spLocks noGrp="1"/>
          </p:cNvSpPr>
          <p:nvPr>
            <p:ph type="sldNum" sz="quarter" idx="12"/>
          </p:nvPr>
        </p:nvSpPr>
        <p:spPr/>
        <p:txBody>
          <a:bodyPr/>
          <a:lstStyle/>
          <a:p>
            <a:fld id="{C8BB1146-E542-4D4E-B8E9-6919A11DDD48}" type="slidenum">
              <a:rPr lang="en-US" smtClean="0"/>
              <a:pPr/>
              <a:t>8</a:t>
            </a:fld>
            <a:endParaRPr lang="en-US"/>
          </a:p>
        </p:txBody>
      </p:sp>
      <p:pic>
        <p:nvPicPr>
          <p:cNvPr id="1026" name="Picture 2">
            <a:extLst>
              <a:ext uri="{FF2B5EF4-FFF2-40B4-BE49-F238E27FC236}">
                <a16:creationId xmlns:a16="http://schemas.microsoft.com/office/drawing/2014/main" id="{C45F4D42-7355-FD63-FA64-D5CF856A07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567542"/>
            <a:ext cx="11699252" cy="4430486"/>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6">
            <a:extLst>
              <a:ext uri="{FF2B5EF4-FFF2-40B4-BE49-F238E27FC236}">
                <a16:creationId xmlns:a16="http://schemas.microsoft.com/office/drawing/2014/main" id="{B799DE98-62A0-702C-3AE2-70652AF5AEC5}"/>
              </a:ext>
            </a:extLst>
          </p:cNvPr>
          <p:cNvSpPr txBox="1">
            <a:spLocks/>
          </p:cNvSpPr>
          <p:nvPr/>
        </p:nvSpPr>
        <p:spPr>
          <a:xfrm>
            <a:off x="-72754" y="37611"/>
            <a:ext cx="10515600" cy="63406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none">
                <a:solidFill>
                  <a:schemeClr val="tx1"/>
                </a:solidFill>
                <a:effectLst/>
                <a:latin typeface="+mj-lt"/>
                <a:ea typeface="+mj-ea"/>
                <a:cs typeface="+mj-cs"/>
              </a:defRPr>
            </a:lvl1pPr>
          </a:lstStyle>
          <a:p>
            <a:r>
              <a:rPr lang="en-US" altLang="zh-CN" dirty="0"/>
              <a:t>2.</a:t>
            </a:r>
            <a:r>
              <a:rPr lang="zh-CN" altLang="en-US" dirty="0"/>
              <a:t>研究的贡献</a:t>
            </a:r>
          </a:p>
        </p:txBody>
      </p:sp>
    </p:spTree>
    <p:custDataLst>
      <p:tags r:id="rId1"/>
    </p:custDataLst>
    <p:extLst>
      <p:ext uri="{BB962C8B-B14F-4D97-AF65-F5344CB8AC3E}">
        <p14:creationId xmlns:p14="http://schemas.microsoft.com/office/powerpoint/2010/main" val="42686938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a:extLst>
              <a:ext uri="{FF2B5EF4-FFF2-40B4-BE49-F238E27FC236}">
                <a16:creationId xmlns:a16="http://schemas.microsoft.com/office/drawing/2014/main" id="{E4E62CF8-0D63-6782-0513-1594222BF1E1}"/>
              </a:ext>
            </a:extLst>
          </p:cNvPr>
          <p:cNvSpPr>
            <a:spLocks noGrp="1"/>
          </p:cNvSpPr>
          <p:nvPr>
            <p:ph type="sldNum" sz="quarter" idx="12"/>
          </p:nvPr>
        </p:nvSpPr>
        <p:spPr/>
        <p:txBody>
          <a:bodyPr/>
          <a:lstStyle/>
          <a:p>
            <a:fld id="{C8BB1146-E542-4D4E-B8E9-6919A11DDD48}" type="slidenum">
              <a:rPr lang="en-US" smtClean="0"/>
              <a:pPr/>
              <a:t>9</a:t>
            </a:fld>
            <a:endParaRPr lang="en-US"/>
          </a:p>
        </p:txBody>
      </p:sp>
      <p:pic>
        <p:nvPicPr>
          <p:cNvPr id="2052" name="Picture 4">
            <a:extLst>
              <a:ext uri="{FF2B5EF4-FFF2-40B4-BE49-F238E27FC236}">
                <a16:creationId xmlns:a16="http://schemas.microsoft.com/office/drawing/2014/main" id="{2E6998E4-F5B9-5AC0-F9A1-B1ADB20B05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15132" y="742615"/>
            <a:ext cx="6185068" cy="5372770"/>
          </a:xfrm>
          <a:prstGeom prst="rect">
            <a:avLst/>
          </a:prstGeom>
          <a:noFill/>
          <a:extLst>
            <a:ext uri="{909E8E84-426E-40DD-AFC4-6F175D3DCCD1}">
              <a14:hiddenFill xmlns:a14="http://schemas.microsoft.com/office/drawing/2010/main">
                <a:solidFill>
                  <a:srgbClr val="FFFFFF"/>
                </a:solidFill>
              </a14:hiddenFill>
            </a:ext>
          </a:extLst>
        </p:spPr>
      </p:pic>
      <p:sp>
        <p:nvSpPr>
          <p:cNvPr id="7" name="标题 6">
            <a:extLst>
              <a:ext uri="{FF2B5EF4-FFF2-40B4-BE49-F238E27FC236}">
                <a16:creationId xmlns:a16="http://schemas.microsoft.com/office/drawing/2014/main" id="{C5B700CF-6C68-AC7F-9CFA-D471C387F4DB}"/>
              </a:ext>
            </a:extLst>
          </p:cNvPr>
          <p:cNvSpPr txBox="1">
            <a:spLocks/>
          </p:cNvSpPr>
          <p:nvPr/>
        </p:nvSpPr>
        <p:spPr>
          <a:xfrm>
            <a:off x="-72754" y="37611"/>
            <a:ext cx="10515600" cy="63406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none">
                <a:solidFill>
                  <a:schemeClr val="tx1"/>
                </a:solidFill>
                <a:effectLst/>
                <a:latin typeface="+mj-lt"/>
                <a:ea typeface="+mj-ea"/>
                <a:cs typeface="+mj-cs"/>
              </a:defRPr>
            </a:lvl1pPr>
          </a:lstStyle>
          <a:p>
            <a:r>
              <a:rPr lang="en-US" altLang="zh-CN" dirty="0"/>
              <a:t>3.</a:t>
            </a:r>
            <a:r>
              <a:rPr lang="zh-CN" altLang="en-US" sz="3200" b="0" i="0" dirty="0">
                <a:solidFill>
                  <a:srgbClr val="000000"/>
                </a:solidFill>
                <a:effectLst/>
                <a:latin typeface="Times New Roman" panose="02020603050405020304" pitchFamily="18" charset="0"/>
              </a:rPr>
              <a:t>基于特征元对齐的人类行为识别方法</a:t>
            </a:r>
            <a:endParaRPr lang="zh-CN" altLang="en-US" dirty="0"/>
          </a:p>
        </p:txBody>
      </p:sp>
    </p:spTree>
    <p:extLst>
      <p:ext uri="{BB962C8B-B14F-4D97-AF65-F5344CB8AC3E}">
        <p14:creationId xmlns:p14="http://schemas.microsoft.com/office/powerpoint/2010/main" val="78106435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OFFICEPLUS.IMAGE" val="New_Batches_0124_Outline/20240124/images_object_12001_13000/973efe89-3282-4522-89a7-fa4f7bd80749-2.source.default.zh-Hans.jpg"/>
  <p:tag name="OFFICEPLUS.THEME" val="New_Batches_0124_Outline/20240124/images_object_12001_13000/973efe89-3282-4522-89a7-fa4f7bd80749-2.source.default.zh-Hans-9.pptx"/>
  <p:tag name="OFFICEPLUS.OUTLINE" val="1024440"/>
  <p:tag name="OFFICEPLUS.OUTLINEEXTERNAL" val="dd4978d5-76a6-c326-4a35-cd649dc14cd0"/>
</p:tagLst>
</file>

<file path=ppt/tags/tag2.xml><?xml version="1.0" encoding="utf-8"?>
<p:tagLst xmlns:a="http://schemas.openxmlformats.org/drawingml/2006/main" xmlns:r="http://schemas.openxmlformats.org/officeDocument/2006/relationships" xmlns:p="http://schemas.openxmlformats.org/presentationml/2006/main">
  <p:tag name="OFFICEPLUS.TAG" val="03a12446-4040-4dad-8d54-bb681f108928"/>
</p:tagLst>
</file>

<file path=ppt/tags/tag3.xml><?xml version="1.0" encoding="utf-8"?>
<p:tagLst xmlns:a="http://schemas.openxmlformats.org/drawingml/2006/main" xmlns:r="http://schemas.openxmlformats.org/officeDocument/2006/relationships" xmlns:p="http://schemas.openxmlformats.org/presentationml/2006/main">
  <p:tag name="OFFICEPLUS.TAG" val="7bbc12ee-40ec-489f-ab8c-4fa55cf2bf59"/>
  <p:tag name="OFFICEPLUS.TEMPLATE" val="28d67dd3-61fe-4c81-b9af-e895c260dca3.pptx"/>
</p:tagLst>
</file>

<file path=ppt/tags/tag4.xml><?xml version="1.0" encoding="utf-8"?>
<p:tagLst xmlns:a="http://schemas.openxmlformats.org/drawingml/2006/main" xmlns:r="http://schemas.openxmlformats.org/officeDocument/2006/relationships" xmlns:p="http://schemas.openxmlformats.org/presentationml/2006/main">
  <p:tag name="OFFICEPLUS.TEMPLATE" val="2c03cbb0-56b9-4c88-9cb1-5b1ed3226466.pptx"/>
  <p:tag name="OFFICEPLUS.TAG" val="bd142c3d-b2ac-49d2-945d-a40ea7d68a02"/>
  <p:tag name="OFFICEPLUS.OUTLINECONTENT" val="27545580"/>
</p:tagLst>
</file>

<file path=ppt/tags/tag5.xml><?xml version="1.0" encoding="utf-8"?>
<p:tagLst xmlns:a="http://schemas.openxmlformats.org/drawingml/2006/main" xmlns:r="http://schemas.openxmlformats.org/officeDocument/2006/relationships" xmlns:p="http://schemas.openxmlformats.org/presentationml/2006/main">
  <p:tag name="OFFICEPLUS.TEMPLATE" val="58fbd1b3-fe02-40e0-a744-8be3c8309b99.pptx"/>
  <p:tag name="OFFICEPLUS.TAG" val="bd142c3d-b2ac-49d2-945d-a40ea7d68a02"/>
  <p:tag name="OFFICEPLUS.OUTLINECONTENT" val="27545585"/>
</p:tagLst>
</file>

<file path=ppt/tags/tag6.xml><?xml version="1.0" encoding="utf-8"?>
<p:tagLst xmlns:a="http://schemas.openxmlformats.org/drawingml/2006/main" xmlns:r="http://schemas.openxmlformats.org/officeDocument/2006/relationships" xmlns:p="http://schemas.openxmlformats.org/presentationml/2006/main">
  <p:tag name="OFFICEPLUS.TEMPLATE" val="58fbd1b3-fe02-40e0-a744-8be3c8309b99.pptx"/>
  <p:tag name="OFFICEPLUS.TAG" val="bd142c3d-b2ac-49d2-945d-a40ea7d68a02"/>
  <p:tag name="OFFICEPLUS.OUTLINECONTENT" val="27545585"/>
</p:tagLst>
</file>

<file path=ppt/theme/theme1.xml><?xml version="1.0" encoding="utf-8"?>
<a:theme xmlns:a="http://schemas.openxmlformats.org/drawingml/2006/main" name="画廊">
  <a:themeElements>
    <a:clrScheme name="画廊">
      <a:dk1>
        <a:sysClr val="windowText" lastClr="000000"/>
      </a:dk1>
      <a:lt1>
        <a:sysClr val="window" lastClr="FFFFFF"/>
      </a:lt1>
      <a:dk2>
        <a:srgbClr val="454545"/>
      </a:dk2>
      <a:lt2>
        <a:srgbClr val="DCDCE0"/>
      </a:lt2>
      <a:accent1>
        <a:srgbClr val="415588"/>
      </a:accent1>
      <a:accent2>
        <a:srgbClr val="4294B6"/>
      </a:accent2>
      <a:accent3>
        <a:srgbClr val="087D7C"/>
      </a:accent3>
      <a:accent4>
        <a:srgbClr val="2CB663"/>
      </a:accent4>
      <a:accent5>
        <a:srgbClr val="DF8822"/>
      </a:accent5>
      <a:accent6>
        <a:srgbClr val="BC410A"/>
      </a:accent6>
      <a:hlink>
        <a:srgbClr val="5977C4"/>
      </a:hlink>
      <a:folHlink>
        <a:srgbClr val="A1A9BF"/>
      </a:folHlink>
    </a:clrScheme>
    <a:fontScheme name="画廊">
      <a:majorFont>
        <a:latin typeface="Century Gothic" panose="020B0502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画廊">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lumMod val="108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E050AC27-895F-4B90-991D-A6818FC89AB6}"/>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Gallery</Template>
  <TotalTime>677</TotalTime>
  <Words>517</Words>
  <Application>Microsoft Office PowerPoint</Application>
  <PresentationFormat>宽屏</PresentationFormat>
  <Paragraphs>77</Paragraphs>
  <Slides>27</Slides>
  <Notes>0</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27</vt:i4>
      </vt:variant>
    </vt:vector>
  </HeadingPairs>
  <TitlesOfParts>
    <vt:vector size="32" baseType="lpstr">
      <vt:lpstr>等线</vt:lpstr>
      <vt:lpstr>Arial</vt:lpstr>
      <vt:lpstr>Century Gothic</vt:lpstr>
      <vt:lpstr>Times New Roman</vt:lpstr>
      <vt:lpstr>画廊</vt:lpstr>
      <vt:lpstr>人类行为识别的领域泛化研究</vt:lpstr>
      <vt:lpstr>PowerPoint 演示文稿</vt:lpstr>
      <vt:lpstr>1.研究背景-人类行为识别</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5. 展望</vt:lpstr>
      <vt:lpstr>PowerPoint 演示文稿</vt:lpstr>
      <vt:lpstr>谢谢</vt:lpstr>
      <vt:lpstr>PowerPoint 演示文稿</vt:lpstr>
      <vt:lpstr>PowerPoint 演示文稿</vt:lpstr>
      <vt:lpstr>PowerPoint 演示文稿</vt:lpstr>
    </vt:vector>
  </TitlesOfParts>
  <Company>OfficePLUS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OfficePLUS PowerPoint Template</dc:title>
  <dc:creator>张灵顿</dc:creator>
  <cp:lastModifiedBy>灵顿 张</cp:lastModifiedBy>
  <cp:revision>31</cp:revision>
  <dcterms:created xsi:type="dcterms:W3CDTF">2023-07-20T03:04:31Z</dcterms:created>
  <dcterms:modified xsi:type="dcterms:W3CDTF">2025-01-09T01:28:14Z</dcterms:modified>
</cp:coreProperties>
</file>